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297">
          <p15:clr>
            <a:srgbClr val="A4A3A4"/>
          </p15:clr>
        </p15:guide>
        <p15:guide id="3" pos="317">
          <p15:clr>
            <a:srgbClr val="A4A3A4"/>
          </p15:clr>
        </p15:guide>
        <p15:guide id="4" orient="horz" pos="575">
          <p15:clr>
            <a:srgbClr val="A4A3A4"/>
          </p15:clr>
        </p15:guide>
        <p15:guide id="5" orient="horz" pos="326">
          <p15:clr>
            <a:srgbClr val="A4A3A4"/>
          </p15:clr>
        </p15:guide>
        <p15:guide id="6" pos="2767">
          <p15:clr>
            <a:srgbClr val="A4A3A4"/>
          </p15:clr>
        </p15:guide>
        <p15:guide id="7" pos="2993">
          <p15:clr>
            <a:srgbClr val="A4A3A4"/>
          </p15:clr>
        </p15:guide>
        <p15:guide id="8" pos="2494">
          <p15:clr>
            <a:srgbClr val="A4A3A4"/>
          </p15:clr>
        </p15:guide>
        <p15:guide id="9" pos="2290">
          <p15:clr>
            <a:srgbClr val="A4A3A4"/>
          </p15:clr>
        </p15:guide>
      </p15:sldGuideLst>
    </p:ext>
    <p:ext uri="http://customooxmlschemas.google.com/">
      <go:slidesCustomData xmlns:go="http://customooxmlschemas.google.com/" r:id="rId33" roundtripDataSignature="AMtx7mjquNU1oSjD16PoyfJdXBRd7OOa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297" orient="horz"/>
        <p:guide pos="317"/>
        <p:guide pos="575" orient="horz"/>
        <p:guide pos="326" orient="horz"/>
        <p:guide pos="2767"/>
        <p:guide pos="2993"/>
        <p:guide pos="2494"/>
        <p:guide pos="229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7" name="Google Shape;7;n"/>
          <p:cNvSpPr txBox="1"/>
          <p:nvPr>
            <p:ph idx="3" type="hdr"/>
          </p:nvPr>
        </p:nvSpPr>
        <p:spPr>
          <a:xfrm>
            <a:off x="0" y="0"/>
            <a:ext cx="2946400" cy="4968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1" type="ftr"/>
          </p:nvPr>
        </p:nvSpPr>
        <p:spPr>
          <a:xfrm>
            <a:off x="0" y="9429750"/>
            <a:ext cx="2946400" cy="49688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 name="Google Shape;35;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6" name="Google Shape;36;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55" name="Google Shape;255;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35: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41: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03" name="Google Shape;303;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43: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4: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5: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8" name="Google Shape;58;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2" name="Google Shape;72;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84" name="Google Shape;84;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47" name="Google Shape;147;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25" name="Shape 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26" name="Shape 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27" name="Shape 2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28" name="Shape 2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29" name="Shape 2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30" name="Shape 3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31" name="Shape 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32" name="Shape 3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showMasterSp="0">
  <p:cSld name="2_Título y objetos">
    <p:spTree>
      <p:nvGrpSpPr>
        <p:cNvPr id="14" name="Shape 14"/>
        <p:cNvGrpSpPr/>
        <p:nvPr/>
      </p:nvGrpSpPr>
      <p:grpSpPr>
        <a:xfrm>
          <a:off x="0" y="0"/>
          <a:ext cx="0" cy="0"/>
          <a:chOff x="0" y="0"/>
          <a:chExt cx="0" cy="0"/>
        </a:xfrm>
      </p:grpSpPr>
      <p:sp>
        <p:nvSpPr>
          <p:cNvPr id="15" name="Google Shape;15;p47"/>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6" name="Google Shape;16;p47"/>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800" u="none" cap="none" strike="noStrike">
                <a:solidFill>
                  <a:srgbClr val="7F7F7F"/>
                </a:solidFill>
                <a:latin typeface="Calibri"/>
                <a:ea typeface="Calibri"/>
                <a:cs typeface="Calibri"/>
                <a:sym typeface="Calibri"/>
              </a:rPr>
              <a:t>DESARROLLO DE RESILIENCIA</a:t>
            </a:r>
            <a:r>
              <a:rPr b="0" i="0" lang="es-ES" sz="800" u="none" cap="none" strike="noStrike">
                <a:solidFill>
                  <a:srgbClr val="7F7F7F"/>
                </a:solidFill>
                <a:latin typeface="Calibri"/>
                <a:ea typeface="Calibri"/>
                <a:cs typeface="Calibri"/>
                <a:sym typeface="Calibri"/>
              </a:rPr>
              <a:t>  </a:t>
            </a:r>
            <a:r>
              <a:rPr b="0" i="0" lang="es-ES" sz="800" u="none" cap="none" strike="noStrike">
                <a:solidFill>
                  <a:srgbClr val="7F7F7F"/>
                </a:solidFill>
                <a:latin typeface="Calibri"/>
                <a:ea typeface="Calibri"/>
                <a:cs typeface="Calibri"/>
                <a:sym typeface="Calibri"/>
              </a:rPr>
              <a:t>•  SESIÓN 01</a:t>
            </a:r>
            <a:endParaRPr b="0" i="0" sz="800" u="none" cap="none" strike="noStrike">
              <a:solidFill>
                <a:srgbClr val="7F7F7F"/>
              </a:solidFill>
              <a:latin typeface="Calibri"/>
              <a:ea typeface="Calibri"/>
              <a:cs typeface="Calibri"/>
              <a:sym typeface="Calibri"/>
            </a:endParaRPr>
          </a:p>
        </p:txBody>
      </p:sp>
      <p:pic>
        <p:nvPicPr>
          <p:cNvPr id="17" name="Google Shape;17;p47"/>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9" name="Shape 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20" name="Shape 2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22" name="Shape 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23"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1" name="Google Shape;11;p24"/>
          <p:cNvSpPr txBox="1"/>
          <p:nvPr/>
        </p:nvSpPr>
        <p:spPr>
          <a:xfrm>
            <a:off x="876300" y="5343295"/>
            <a:ext cx="193193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DESARROLLO DE RESILENCIA  •  SESIÓN 07</a:t>
            </a:r>
            <a:endParaRPr b="0" i="0" sz="800" u="none" cap="none" strike="noStrike">
              <a:solidFill>
                <a:srgbClr val="7F7F7F"/>
              </a:solidFill>
              <a:latin typeface="Calibri"/>
              <a:ea typeface="Calibri"/>
              <a:cs typeface="Calibri"/>
              <a:sym typeface="Calibri"/>
            </a:endParaRPr>
          </a:p>
        </p:txBody>
      </p:sp>
      <p:pic>
        <p:nvPicPr>
          <p:cNvPr id="12" name="Google Shape;12;p24"/>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34"/>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 name="Google Shape;39;p34"/>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900" u="none" cap="none" strike="noStrike">
                <a:solidFill>
                  <a:srgbClr val="6C6D6C"/>
                </a:solidFill>
                <a:latin typeface="Calibri"/>
                <a:ea typeface="Calibri"/>
                <a:cs typeface="Calibri"/>
                <a:sym typeface="Calibri"/>
              </a:rPr>
              <a:t>DESARROLLO DE RESILIENCIA</a:t>
            </a:r>
            <a:endParaRPr/>
          </a:p>
        </p:txBody>
      </p:sp>
      <p:sp>
        <p:nvSpPr>
          <p:cNvPr id="40" name="Google Shape;40;p34"/>
          <p:cNvSpPr/>
          <p:nvPr/>
        </p:nvSpPr>
        <p:spPr>
          <a:xfrm>
            <a:off x="503238" y="3219842"/>
            <a:ext cx="3024966" cy="420884"/>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Respiración en tres etapas</a:t>
            </a:r>
            <a:endParaRPr/>
          </a:p>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El dibujo como técnica de expresión</a:t>
            </a:r>
            <a:endParaRPr/>
          </a:p>
        </p:txBody>
      </p:sp>
      <p:sp>
        <p:nvSpPr>
          <p:cNvPr id="41" name="Google Shape;41;p34"/>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2000" u="none" cap="none" strike="noStrike">
                <a:solidFill>
                  <a:srgbClr val="C8D42C"/>
                </a:solidFill>
                <a:latin typeface="Calibri"/>
                <a:ea typeface="Calibri"/>
                <a:cs typeface="Calibri"/>
                <a:sym typeface="Calibri"/>
              </a:rPr>
              <a:t>SESIÓN 07</a:t>
            </a:r>
            <a:endParaRPr/>
          </a:p>
        </p:txBody>
      </p:sp>
      <p:pic>
        <p:nvPicPr>
          <p:cNvPr id="42" name="Google Shape;42;p34"/>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43" name="Google Shape;43;p34"/>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
        <p:nvSpPr>
          <p:cNvPr id="44" name="Google Shape;44;p34"/>
          <p:cNvSpPr/>
          <p:nvPr/>
        </p:nvSpPr>
        <p:spPr>
          <a:xfrm>
            <a:off x="503238" y="2177570"/>
            <a:ext cx="3007713" cy="8309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000" u="none" cap="none" strike="noStrike">
                <a:solidFill>
                  <a:srgbClr val="000000"/>
                </a:solidFill>
                <a:latin typeface="Arial"/>
                <a:ea typeface="Arial"/>
                <a:cs typeface="Arial"/>
                <a:sym typeface="Arial"/>
              </a:rPr>
              <a:t>TÉCNICAS Y </a:t>
            </a:r>
            <a:r>
              <a:rPr b="1" i="0" lang="es-ES" sz="2000" u="none" cap="none" strike="noStrike">
                <a:solidFill>
                  <a:srgbClr val="000000"/>
                </a:solidFill>
                <a:latin typeface="Arial"/>
                <a:ea typeface="Arial"/>
                <a:cs typeface="Arial"/>
                <a:sym typeface="Arial"/>
              </a:rPr>
              <a:t>ESTRATEGIAS DE CONTROL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nvSpPr>
        <p:spPr>
          <a:xfrm>
            <a:off x="512954" y="921778"/>
            <a:ext cx="3879600" cy="39711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Dalley (1987) plantea que el Arte Terapia / dibujo se considera como el uso del arte en un contexto terapéutico, siendo lo más importante la persona y el proceso, donde el dibujo se utilizará como un medio de comunicación no verbal. </a:t>
            </a:r>
            <a:endParaRPr b="0" i="0" sz="1400" u="none" cap="none" strike="noStrike">
              <a:solidFill>
                <a:schemeClr val="dk1"/>
              </a:solidFill>
              <a:latin typeface="Calibri"/>
              <a:ea typeface="Calibri"/>
              <a:cs typeface="Calibri"/>
              <a:sym typeface="Calibri"/>
            </a:endParaRPr>
          </a:p>
          <a:p>
            <a:pPr indent="-76200" lvl="0" marL="177800"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En este sentido el dibujo y la pintura forman parte de estos recursos que permiten a la persona expresar sus emociones aún más cuando estas se encuentran reprimidas.</a:t>
            </a:r>
            <a:endParaRPr b="0" i="0" sz="1400" u="none" cap="none" strike="noStrike">
              <a:solidFill>
                <a:srgbClr val="000000"/>
              </a:solidFill>
              <a:latin typeface="Calibri"/>
              <a:ea typeface="Calibri"/>
              <a:cs typeface="Calibri"/>
              <a:sym typeface="Calibri"/>
            </a:endParaRPr>
          </a:p>
          <a:p>
            <a:pPr indent="-76200" lvl="0" marL="177800"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Se hace más clara la importancia del proceso al decir que el ejercicio artístico involucra no sólo la producción artística sino </a:t>
            </a:r>
            <a:r>
              <a:rPr lang="es-ES">
                <a:solidFill>
                  <a:schemeClr val="dk1"/>
                </a:solidFill>
                <a:latin typeface="Calibri"/>
                <a:ea typeface="Calibri"/>
                <a:cs typeface="Calibri"/>
                <a:sym typeface="Calibri"/>
              </a:rPr>
              <a:t>también</a:t>
            </a:r>
            <a:r>
              <a:rPr b="0" i="0" lang="es-ES" sz="1400" u="none" cap="none" strike="noStrike">
                <a:solidFill>
                  <a:schemeClr val="dk1"/>
                </a:solidFill>
                <a:latin typeface="Calibri"/>
                <a:ea typeface="Calibri"/>
                <a:cs typeface="Calibri"/>
                <a:sym typeface="Calibri"/>
              </a:rPr>
              <a:t> la habilidad de planeamiento, elaboración y decisión al momento de ejecutarlo. En este proceso, la persona es consciente de sus motivaciones, deseos y además entrena la atención a lo largo del ejercicio.</a:t>
            </a:r>
            <a:endParaRPr b="0" i="0" sz="1400" u="none" cap="none" strike="noStrike">
              <a:solidFill>
                <a:schemeClr val="dk1"/>
              </a:solidFill>
              <a:latin typeface="Calibri"/>
              <a:ea typeface="Calibri"/>
              <a:cs typeface="Calibri"/>
              <a:sym typeface="Calibri"/>
            </a:endParaRPr>
          </a:p>
        </p:txBody>
      </p:sp>
      <p:sp>
        <p:nvSpPr>
          <p:cNvPr id="157" name="Google Shape;157;p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EL DIBUJO COMO TÉCNICA DE EXPRESIÓN </a:t>
            </a:r>
            <a:endParaRPr/>
          </a:p>
        </p:txBody>
      </p:sp>
      <p:pic>
        <p:nvPicPr>
          <p:cNvPr id="158" name="Google Shape;158;p9"/>
          <p:cNvPicPr preferRelativeResize="0"/>
          <p:nvPr/>
        </p:nvPicPr>
        <p:blipFill rotWithShape="1">
          <a:blip r:embed="rId3">
            <a:alphaModFix/>
          </a:blip>
          <a:srcRect b="0" l="12517" r="18070" t="0"/>
          <a:stretch/>
        </p:blipFill>
        <p:spPr>
          <a:xfrm>
            <a:off x="4751389" y="921778"/>
            <a:ext cx="4392611" cy="43122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0"/>
          <p:cNvSpPr txBox="1"/>
          <p:nvPr/>
        </p:nvSpPr>
        <p:spPr>
          <a:xfrm>
            <a:off x="512203" y="921778"/>
            <a:ext cx="3123172" cy="4093428"/>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Podemos definir el dibujo como un momento de disfrute y a la vez como un medio por el cual se puede ser consciente de cada emoción asociada con sensaciones y sentimientos que van a impulsar la habilidad creativa. El momento llamado “aquí y ahora” fortalece la atención y concentración.</a:t>
            </a:r>
            <a:endParaRPr b="0" i="0" sz="1400" u="none" cap="none" strike="noStrike">
              <a:solidFill>
                <a:schemeClr val="dk1"/>
              </a:solidFill>
              <a:latin typeface="Calibri"/>
              <a:ea typeface="Calibri"/>
              <a:cs typeface="Calibri"/>
              <a:sym typeface="Calibri"/>
            </a:endParaRPr>
          </a:p>
          <a:p>
            <a:pPr indent="-76200" lvl="0" marL="177800" marR="0" rtl="0" algn="l">
              <a:lnSpc>
                <a:spcPct val="100000"/>
              </a:lnSpc>
              <a:spcBef>
                <a:spcPts val="0"/>
              </a:spcBef>
              <a:spcAft>
                <a:spcPts val="0"/>
              </a:spcAft>
              <a:buClr>
                <a:srgbClr val="000000"/>
              </a:buClr>
              <a:buSzPts val="1600"/>
              <a:buFont typeface="Arial"/>
              <a:buNone/>
            </a:pPr>
            <a:r>
              <a:t/>
            </a:r>
            <a:endParaRPr b="0" i="1" sz="14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1" lang="es-ES" sz="1400" u="none" cap="none" strike="noStrike">
                <a:solidFill>
                  <a:schemeClr val="dk1"/>
                </a:solidFill>
                <a:latin typeface="Calibri"/>
                <a:ea typeface="Calibri"/>
                <a:cs typeface="Calibri"/>
                <a:sym typeface="Calibri"/>
              </a:rPr>
              <a:t>Nuestras necesidades y deseos muchas veces se camuflan en los más profundo de nuestra mente. Para ello, técnicas como la del dibujo permiten que afloren de manera espontánea. Incluso estando en calma, el dibujo es capaz de emerger aquellas emociones que más nos avergüenzan o que nos comprometen. Una vez que ésta sale es importante trabajar en ella para liberarnos.</a:t>
            </a:r>
            <a:endParaRPr b="0" i="0" sz="1400" u="none" cap="none" strike="noStrike">
              <a:solidFill>
                <a:srgbClr val="000000"/>
              </a:solidFill>
              <a:latin typeface="Arial"/>
              <a:ea typeface="Arial"/>
              <a:cs typeface="Arial"/>
              <a:sym typeface="Arial"/>
            </a:endParaRPr>
          </a:p>
        </p:txBody>
      </p:sp>
      <p:sp>
        <p:nvSpPr>
          <p:cNvPr id="164" name="Google Shape;164;p1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EL DIBUJO COMO TÉCNICA DE EXPRESIÓN </a:t>
            </a:r>
            <a:endParaRPr/>
          </a:p>
        </p:txBody>
      </p:sp>
      <p:pic>
        <p:nvPicPr>
          <p:cNvPr id="165" name="Google Shape;165;p10"/>
          <p:cNvPicPr preferRelativeResize="0"/>
          <p:nvPr/>
        </p:nvPicPr>
        <p:blipFill rotWithShape="1">
          <a:blip r:embed="rId3">
            <a:alphaModFix/>
          </a:blip>
          <a:srcRect b="0" l="14489" r="6149" t="0"/>
          <a:stretch/>
        </p:blipFill>
        <p:spPr>
          <a:xfrm>
            <a:off x="3959225" y="921778"/>
            <a:ext cx="4716463" cy="43122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1"/>
          <p:cNvSpPr txBox="1"/>
          <p:nvPr/>
        </p:nvSpPr>
        <p:spPr>
          <a:xfrm>
            <a:off x="512203" y="920190"/>
            <a:ext cx="3123300" cy="37404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600"/>
              <a:buFont typeface="Arial"/>
              <a:buChar char="•"/>
            </a:pPr>
            <a:r>
              <a:rPr b="0" i="0" lang="es-ES" sz="1500" u="none" cap="none" strike="noStrike">
                <a:solidFill>
                  <a:schemeClr val="dk1"/>
                </a:solidFill>
                <a:latin typeface="Calibri"/>
                <a:ea typeface="Calibri"/>
                <a:cs typeface="Calibri"/>
                <a:sym typeface="Calibri"/>
              </a:rPr>
              <a:t>Permite expresar variadas experiencias personales tales como sueños, fantasías y contenidos experienciales del pasado.</a:t>
            </a:r>
            <a:endParaRPr/>
          </a:p>
          <a:p>
            <a:pPr indent="-76200" lvl="0" marL="177800" marR="0" rtl="0" algn="l">
              <a:lnSpc>
                <a:spcPct val="100000"/>
              </a:lnSpc>
              <a:spcBef>
                <a:spcPts val="0"/>
              </a:spcBef>
              <a:spcAft>
                <a:spcPts val="0"/>
              </a:spcAft>
              <a:buClr>
                <a:srgbClr val="000000"/>
              </a:buClr>
              <a:buSzPts val="1600"/>
              <a:buFont typeface="Arial"/>
              <a:buNone/>
            </a:pPr>
            <a:r>
              <a:t/>
            </a:r>
            <a:endParaRPr b="0" i="0" sz="15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ES" sz="1500" u="none" cap="none" strike="noStrike">
                <a:solidFill>
                  <a:schemeClr val="dk1"/>
                </a:solidFill>
                <a:latin typeface="Calibri"/>
                <a:ea typeface="Calibri"/>
                <a:cs typeface="Calibri"/>
                <a:sym typeface="Calibri"/>
              </a:rPr>
              <a:t>Se ayuda a abordar diferentes escenarios de conflicto controlando la tensión y ansiedad. Además, permite generar una liberación energética donde se focaliza la atención en un estimulo especifico.</a:t>
            </a:r>
            <a:endParaRPr/>
          </a:p>
          <a:p>
            <a:pPr indent="-76200" lvl="0" marL="177800" marR="0" rtl="0" algn="l">
              <a:lnSpc>
                <a:spcPct val="100000"/>
              </a:lnSpc>
              <a:spcBef>
                <a:spcPts val="0"/>
              </a:spcBef>
              <a:spcAft>
                <a:spcPts val="0"/>
              </a:spcAft>
              <a:buClr>
                <a:srgbClr val="000000"/>
              </a:buClr>
              <a:buSzPts val="1600"/>
              <a:buFont typeface="Arial"/>
              <a:buNone/>
            </a:pPr>
            <a:r>
              <a:t/>
            </a:r>
            <a:endParaRPr b="0" i="0" sz="15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ES" sz="1500" u="none" cap="none" strike="noStrike">
                <a:solidFill>
                  <a:schemeClr val="dk1"/>
                </a:solidFill>
                <a:latin typeface="Calibri"/>
                <a:ea typeface="Calibri"/>
                <a:cs typeface="Calibri"/>
                <a:sym typeface="Calibri"/>
              </a:rPr>
              <a:t>El creador debe relacionar sus sentimientos e impulsos internos con las fuerzas externas, situaciones y/u exigencias generadas en el entorno.</a:t>
            </a:r>
            <a:endParaRPr/>
          </a:p>
        </p:txBody>
      </p:sp>
      <p:sp>
        <p:nvSpPr>
          <p:cNvPr id="171" name="Google Shape;171;p1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EL DIBUJO COMO TÉCNICA DE EXPRESIÓN </a:t>
            </a:r>
            <a:endParaRPr/>
          </a:p>
        </p:txBody>
      </p:sp>
      <p:pic>
        <p:nvPicPr>
          <p:cNvPr id="172" name="Google Shape;172;p11"/>
          <p:cNvPicPr preferRelativeResize="0"/>
          <p:nvPr/>
        </p:nvPicPr>
        <p:blipFill rotWithShape="1">
          <a:blip r:embed="rId3">
            <a:alphaModFix/>
          </a:blip>
          <a:srcRect b="0" l="13639" r="13444" t="0"/>
          <a:stretch/>
        </p:blipFill>
        <p:spPr>
          <a:xfrm>
            <a:off x="3959225" y="921778"/>
            <a:ext cx="4716463" cy="43122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txBox="1"/>
          <p:nvPr/>
        </p:nvSpPr>
        <p:spPr>
          <a:xfrm>
            <a:off x="512203" y="921778"/>
            <a:ext cx="3880500" cy="41868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La actitud defensiva se define en psicología como una de las fuerzas más básicas e instintivas en la relación con el entorno social. Es una respuesta a lo que se experimenta como amenaza generando conductas de ataque, evitación y huida. Se encuentra siempre en los distintos tipos de conducta. El arte, al constituirse como un medio y/o recurso de expresión, va a facilitar la liberación de emociones, además de conectar con posibles soluciones a algún problema.</a:t>
            </a:r>
            <a:endParaRPr b="0" i="0" sz="1600" u="none" cap="none" strike="noStrike">
              <a:solidFill>
                <a:schemeClr val="dk1"/>
              </a:solidFill>
              <a:latin typeface="Calibri"/>
              <a:ea typeface="Calibri"/>
              <a:cs typeface="Calibri"/>
              <a:sym typeface="Calibri"/>
            </a:endParaRPr>
          </a:p>
          <a:p>
            <a:pPr indent="-76200" lvl="0" marL="1778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1" lang="es-ES" sz="1600" u="none" cap="none" strike="noStrike">
                <a:solidFill>
                  <a:schemeClr val="dk1"/>
                </a:solidFill>
                <a:latin typeface="Calibri"/>
                <a:ea typeface="Calibri"/>
                <a:cs typeface="Calibri"/>
                <a:sym typeface="Calibri"/>
              </a:rPr>
              <a:t>La técnica de dibujar, pintar, graficar libremente permite que podamos disminuir nuestras defensas y por ende aligerar la ansiedad, tensión y estrés.</a:t>
            </a:r>
            <a:endParaRPr b="0" i="0" sz="1400" u="none" cap="none" strike="noStrike">
              <a:solidFill>
                <a:schemeClr val="dk1"/>
              </a:solidFill>
              <a:latin typeface="Arial"/>
              <a:ea typeface="Arial"/>
              <a:cs typeface="Arial"/>
              <a:sym typeface="Arial"/>
            </a:endParaRPr>
          </a:p>
        </p:txBody>
      </p:sp>
      <p:pic>
        <p:nvPicPr>
          <p:cNvPr descr="ARTETERAPIA arteyterapeutica: Todas y todos sabemos dibujar." id="178" name="Google Shape;178;p12"/>
          <p:cNvPicPr preferRelativeResize="0"/>
          <p:nvPr/>
        </p:nvPicPr>
        <p:blipFill rotWithShape="1">
          <a:blip r:embed="rId3">
            <a:alphaModFix/>
          </a:blip>
          <a:srcRect b="0" l="0" r="0" t="0"/>
          <a:stretch/>
        </p:blipFill>
        <p:spPr>
          <a:xfrm>
            <a:off x="4751387" y="921778"/>
            <a:ext cx="3933265" cy="3020786"/>
          </a:xfrm>
          <a:prstGeom prst="rect">
            <a:avLst/>
          </a:prstGeom>
          <a:noFill/>
          <a:ln>
            <a:noFill/>
          </a:ln>
        </p:spPr>
      </p:pic>
      <p:sp>
        <p:nvSpPr>
          <p:cNvPr id="179" name="Google Shape;179;p12"/>
          <p:cNvSpPr txBox="1"/>
          <p:nvPr/>
        </p:nvSpPr>
        <p:spPr>
          <a:xfrm>
            <a:off x="4760352" y="4023232"/>
            <a:ext cx="3915335"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7150A0"/>
                </a:solidFill>
                <a:latin typeface="Calibri"/>
                <a:ea typeface="Calibri"/>
                <a:cs typeface="Calibri"/>
                <a:sym typeface="Calibri"/>
              </a:rPr>
              <a:t>El dibujo es una expresión emocional y de nuestras necesidades psicológicas.</a:t>
            </a:r>
            <a:endParaRPr b="1" i="0" sz="1400" u="none" cap="none" strike="noStrike">
              <a:solidFill>
                <a:srgbClr val="7150A0"/>
              </a:solidFill>
              <a:latin typeface="Arial"/>
              <a:ea typeface="Arial"/>
              <a:cs typeface="Arial"/>
              <a:sym typeface="Arial"/>
            </a:endParaRPr>
          </a:p>
        </p:txBody>
      </p:sp>
      <p:sp>
        <p:nvSpPr>
          <p:cNvPr id="180" name="Google Shape;180;p1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EL DIBUJO COMO TÉCNICA DE EXPRESIÓN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3"/>
          <p:cNvSpPr txBox="1"/>
          <p:nvPr/>
        </p:nvSpPr>
        <p:spPr>
          <a:xfrm>
            <a:off x="508858" y="924913"/>
            <a:ext cx="3126600" cy="4171200"/>
          </a:xfrm>
          <a:prstGeom prst="rect">
            <a:avLst/>
          </a:prstGeom>
          <a:noFill/>
          <a:ln>
            <a:noFill/>
          </a:ln>
        </p:spPr>
        <p:txBody>
          <a:bodyPr anchorCtr="0" anchor="t" bIns="0" lIns="0" spcFirstLastPara="1" rIns="0" wrap="square" tIns="0">
            <a:spAutoFit/>
          </a:bodyPr>
          <a:lstStyle/>
          <a:p>
            <a:pPr indent="-182563" lvl="0" marL="182563" marR="0" rtl="0" algn="l">
              <a:lnSpc>
                <a:spcPct val="100000"/>
              </a:lnSpc>
              <a:spcBef>
                <a:spcPts val="0"/>
              </a:spcBef>
              <a:spcAft>
                <a:spcPts val="0"/>
              </a:spcAft>
              <a:buClr>
                <a:srgbClr val="000000"/>
              </a:buClr>
              <a:buSzPts val="1600"/>
              <a:buFont typeface="Arial"/>
              <a:buChar char="•"/>
            </a:pPr>
            <a:r>
              <a:rPr b="0" i="0" lang="es-ES" sz="1500" u="none" cap="none" strike="noStrike">
                <a:solidFill>
                  <a:schemeClr val="dk1"/>
                </a:solidFill>
                <a:latin typeface="Calibri"/>
                <a:ea typeface="Calibri"/>
                <a:cs typeface="Calibri"/>
                <a:sym typeface="Calibri"/>
              </a:rPr>
              <a:t>Las artes visuales fortalecen el sentido de control y de autoestima, impactando en las motivaciones y necesidades psicológicas de la persona. Estos elementos permitirían reconocer los mecanismos que cada persona posee, hacerl</a:t>
            </a:r>
            <a:r>
              <a:rPr lang="es-ES" sz="1500">
                <a:solidFill>
                  <a:schemeClr val="dk1"/>
                </a:solidFill>
                <a:latin typeface="Calibri"/>
                <a:ea typeface="Calibri"/>
                <a:cs typeface="Calibri"/>
                <a:sym typeface="Calibri"/>
              </a:rPr>
              <a:t>o</a:t>
            </a:r>
            <a:r>
              <a:rPr b="0" i="0" lang="es-ES" sz="1500" u="none" cap="none" strike="noStrike">
                <a:solidFill>
                  <a:schemeClr val="dk1"/>
                </a:solidFill>
                <a:latin typeface="Calibri"/>
                <a:ea typeface="Calibri"/>
                <a:cs typeface="Calibri"/>
                <a:sym typeface="Calibri"/>
              </a:rPr>
              <a:t>s conscientes y luego permitir que uno “se d</a:t>
            </a:r>
            <a:r>
              <a:rPr lang="es-ES" sz="1500">
                <a:solidFill>
                  <a:schemeClr val="dk1"/>
                </a:solidFill>
                <a:latin typeface="Calibri"/>
                <a:ea typeface="Calibri"/>
                <a:cs typeface="Calibri"/>
                <a:sym typeface="Calibri"/>
              </a:rPr>
              <a:t>é</a:t>
            </a:r>
            <a:r>
              <a:rPr b="0" i="0" lang="es-ES" sz="1500" u="none" cap="none" strike="noStrike">
                <a:solidFill>
                  <a:schemeClr val="dk1"/>
                </a:solidFill>
                <a:latin typeface="Calibri"/>
                <a:ea typeface="Calibri"/>
                <a:cs typeface="Calibri"/>
                <a:sym typeface="Calibri"/>
              </a:rPr>
              <a:t> cuenta” de lo que debe aceptar para seguir avanzando en la vida. La mente </a:t>
            </a:r>
            <a:r>
              <a:rPr lang="es-ES" sz="1500">
                <a:solidFill>
                  <a:schemeClr val="dk1"/>
                </a:solidFill>
                <a:latin typeface="Calibri"/>
                <a:ea typeface="Calibri"/>
                <a:cs typeface="Calibri"/>
                <a:sym typeface="Calibri"/>
              </a:rPr>
              <a:t>se resiste a</a:t>
            </a:r>
            <a:r>
              <a:rPr b="0" i="0" lang="es-ES" sz="1500" u="none" cap="none" strike="noStrike">
                <a:solidFill>
                  <a:schemeClr val="dk1"/>
                </a:solidFill>
                <a:latin typeface="Calibri"/>
                <a:ea typeface="Calibri"/>
                <a:cs typeface="Calibri"/>
                <a:sym typeface="Calibri"/>
              </a:rPr>
              <a:t> liberar algunas experiencias emocionales que nos han causado mucho malestar. A través del dibujo la mente disminuye sus resistencias emocionales dejando que afloren los miedos que no somos capaces de mostrar cuando lidiamos con situaciones cotidianas.</a:t>
            </a:r>
            <a:endParaRPr b="0" i="0" sz="1500" u="none" cap="none" strike="noStrike">
              <a:solidFill>
                <a:schemeClr val="dk1"/>
              </a:solidFill>
              <a:latin typeface="Arial"/>
              <a:ea typeface="Arial"/>
              <a:cs typeface="Arial"/>
              <a:sym typeface="Arial"/>
            </a:endParaRPr>
          </a:p>
        </p:txBody>
      </p:sp>
      <p:sp>
        <p:nvSpPr>
          <p:cNvPr id="186" name="Google Shape;186;p1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EL DIBUJO COMO TÉCNICA DE EXPRESIÓN </a:t>
            </a:r>
            <a:endParaRPr/>
          </a:p>
        </p:txBody>
      </p:sp>
      <p:pic>
        <p:nvPicPr>
          <p:cNvPr id="187" name="Google Shape;187;p13"/>
          <p:cNvPicPr preferRelativeResize="0"/>
          <p:nvPr/>
        </p:nvPicPr>
        <p:blipFill rotWithShape="1">
          <a:blip r:embed="rId3">
            <a:alphaModFix/>
          </a:blip>
          <a:srcRect b="0" l="13727" r="13518" t="0"/>
          <a:stretch/>
        </p:blipFill>
        <p:spPr>
          <a:xfrm>
            <a:off x="3959224" y="912813"/>
            <a:ext cx="4716463" cy="4321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4"/>
          <p:cNvSpPr txBox="1"/>
          <p:nvPr/>
        </p:nvSpPr>
        <p:spPr>
          <a:xfrm>
            <a:off x="508258" y="921778"/>
            <a:ext cx="3884355" cy="4154984"/>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600"/>
              <a:buFont typeface="Arial"/>
              <a:buChar char="•"/>
            </a:pPr>
            <a:r>
              <a:rPr b="0" i="0" lang="es-ES" sz="1500" u="none" cap="none" strike="noStrike">
                <a:solidFill>
                  <a:schemeClr val="dk1"/>
                </a:solidFill>
                <a:latin typeface="Calibri"/>
                <a:ea typeface="Calibri"/>
                <a:cs typeface="Calibri"/>
                <a:sym typeface="Calibri"/>
              </a:rPr>
              <a:t>Debido a la función simbólica de la expresión plástica, se pueden manifestar y afrontar conflictos y tensiones incluso antes de que la persona sienta la seguridad de expresarlos en la comunicación con otros. De esta manera, al poder enfrentar y elaborar esto en el aspecto simbólico, se refuerza el sentido del “yo”, reduce las sensaciones de ansiedad y se promueve una maduración psicológica.</a:t>
            </a:r>
            <a:endParaRPr b="0" i="0" sz="1500" u="none" cap="none" strike="noStrike">
              <a:solidFill>
                <a:schemeClr val="dk1"/>
              </a:solidFill>
              <a:latin typeface="Calibri"/>
              <a:ea typeface="Calibri"/>
              <a:cs typeface="Calibri"/>
              <a:sym typeface="Calibri"/>
            </a:endParaRPr>
          </a:p>
          <a:p>
            <a:pPr indent="-76200" lvl="0" marL="177800" marR="0" rtl="0" algn="l">
              <a:lnSpc>
                <a:spcPct val="100000"/>
              </a:lnSpc>
              <a:spcBef>
                <a:spcPts val="0"/>
              </a:spcBef>
              <a:spcAft>
                <a:spcPts val="0"/>
              </a:spcAft>
              <a:buClr>
                <a:srgbClr val="000000"/>
              </a:buClr>
              <a:buSzPts val="1600"/>
              <a:buFont typeface="Arial"/>
              <a:buNone/>
            </a:pPr>
            <a:r>
              <a:t/>
            </a:r>
            <a:endParaRPr b="0" i="0" sz="15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ES" sz="1500" u="none" cap="none" strike="noStrike">
                <a:solidFill>
                  <a:schemeClr val="dk1"/>
                </a:solidFill>
                <a:latin typeface="Calibri"/>
                <a:ea typeface="Calibri"/>
                <a:cs typeface="Calibri"/>
                <a:sym typeface="Calibri"/>
              </a:rPr>
              <a:t>Gardner plantea que: “la expresión artística posee una riqueza y flexibilidad que la hace propicia a la expresión de emociones, logrando entregar una imagen más rica y colorida de la realidad. En la expresión que se desarrolla en el Arte del dibujo o arte terapia permite un mayor conocimiento de sí mismo, puesto que existe una conexión con el mundo interno”.</a:t>
            </a:r>
            <a:endParaRPr b="0" i="0" sz="1500" u="none" cap="none" strike="noStrike">
              <a:solidFill>
                <a:schemeClr val="dk1"/>
              </a:solidFill>
              <a:latin typeface="Calibri"/>
              <a:ea typeface="Calibri"/>
              <a:cs typeface="Calibri"/>
              <a:sym typeface="Calibri"/>
            </a:endParaRPr>
          </a:p>
        </p:txBody>
      </p:sp>
      <p:pic>
        <p:nvPicPr>
          <p:cNvPr descr="Conoce e Interpreta las Etapas del Dibujo Infantil 🎨" id="193" name="Google Shape;193;p14"/>
          <p:cNvPicPr preferRelativeResize="0"/>
          <p:nvPr/>
        </p:nvPicPr>
        <p:blipFill rotWithShape="1">
          <a:blip r:embed="rId3">
            <a:alphaModFix/>
          </a:blip>
          <a:srcRect b="0" l="8154" r="10844" t="0"/>
          <a:stretch/>
        </p:blipFill>
        <p:spPr>
          <a:xfrm>
            <a:off x="4751388" y="921778"/>
            <a:ext cx="3924300" cy="3435069"/>
          </a:xfrm>
          <a:prstGeom prst="rect">
            <a:avLst/>
          </a:prstGeom>
          <a:noFill/>
          <a:ln>
            <a:noFill/>
          </a:ln>
        </p:spPr>
      </p:pic>
      <p:sp>
        <p:nvSpPr>
          <p:cNvPr id="194" name="Google Shape;194;p1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EL DIBUJO COMO TÉCNICA DE EXPRESIÓN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p:nvPr/>
        </p:nvSpPr>
        <p:spPr>
          <a:xfrm>
            <a:off x="505981" y="923697"/>
            <a:ext cx="720449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PASOS PARA REALIZAR LA TÉCNICA DEL DIBUJO COMO MEDIO DE EXPRESIÓN</a:t>
            </a:r>
            <a:endParaRPr/>
          </a:p>
        </p:txBody>
      </p:sp>
      <p:sp>
        <p:nvSpPr>
          <p:cNvPr id="200" name="Google Shape;200;p1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EL DIBUJO COMO TÉCNICA DE EXPRESIÓN </a:t>
            </a:r>
            <a:endParaRPr/>
          </a:p>
        </p:txBody>
      </p:sp>
      <p:cxnSp>
        <p:nvCxnSpPr>
          <p:cNvPr id="201" name="Google Shape;201;p15"/>
          <p:cNvCxnSpPr/>
          <p:nvPr/>
        </p:nvCxnSpPr>
        <p:spPr>
          <a:xfrm>
            <a:off x="1139343" y="1660235"/>
            <a:ext cx="0" cy="2140488"/>
          </a:xfrm>
          <a:prstGeom prst="straightConnector1">
            <a:avLst/>
          </a:prstGeom>
          <a:noFill/>
          <a:ln cap="flat" cmpd="sng" w="9525">
            <a:solidFill>
              <a:srgbClr val="7150A0"/>
            </a:solidFill>
            <a:prstDash val="solid"/>
            <a:round/>
            <a:headEnd len="sm" w="sm" type="none"/>
            <a:tailEnd len="sm" w="sm" type="none"/>
          </a:ln>
        </p:spPr>
      </p:cxnSp>
      <p:grpSp>
        <p:nvGrpSpPr>
          <p:cNvPr id="202" name="Google Shape;202;p15"/>
          <p:cNvGrpSpPr/>
          <p:nvPr/>
        </p:nvGrpSpPr>
        <p:grpSpPr>
          <a:xfrm>
            <a:off x="541714" y="1466837"/>
            <a:ext cx="7393688" cy="1067542"/>
            <a:chOff x="541714" y="1466837"/>
            <a:chExt cx="7393688" cy="1067542"/>
          </a:xfrm>
        </p:grpSpPr>
        <p:sp>
          <p:nvSpPr>
            <p:cNvPr id="203" name="Google Shape;203;p15"/>
            <p:cNvSpPr/>
            <p:nvPr/>
          </p:nvSpPr>
          <p:spPr>
            <a:xfrm>
              <a:off x="1356793" y="1564883"/>
              <a:ext cx="6578609" cy="9694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7150A0"/>
                  </a:solidFill>
                  <a:latin typeface="Calibri"/>
                  <a:ea typeface="Calibri"/>
                  <a:cs typeface="Calibri"/>
                  <a:sym typeface="Calibri"/>
                </a:rPr>
                <a:t>USO DE RECURSOS Y ELECCIÓN DE LUGAR </a:t>
              </a:r>
              <a:br>
                <a:rPr b="1" i="0" lang="es-ES" sz="1400" u="none" cap="none" strike="noStrike">
                  <a:solidFill>
                    <a:srgbClr val="7150A0"/>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Se puede utilizar desde un lápiz y papel hasta  témperas, plumones, pincel etc. El uso de más o menos recursos dependerá de la complejidad de lo que se desee graficar. Busca un lugar con las menores distracciones posibles sea en tu casa o fuera de ella</a:t>
              </a:r>
              <a:endParaRPr b="0" i="0" sz="1400" u="none" cap="none" strike="noStrike">
                <a:solidFill>
                  <a:srgbClr val="000000"/>
                </a:solidFill>
                <a:latin typeface="Calibri"/>
                <a:ea typeface="Calibri"/>
                <a:cs typeface="Calibri"/>
                <a:sym typeface="Calibri"/>
              </a:endParaRPr>
            </a:p>
          </p:txBody>
        </p:sp>
        <p:sp>
          <p:nvSpPr>
            <p:cNvPr id="204" name="Google Shape;204;p15"/>
            <p:cNvSpPr/>
            <p:nvPr/>
          </p:nvSpPr>
          <p:spPr>
            <a:xfrm>
              <a:off x="541714" y="1466837"/>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7150A0"/>
                  </a:solidFill>
                  <a:latin typeface="Calibri"/>
                  <a:ea typeface="Calibri"/>
                  <a:cs typeface="Calibri"/>
                  <a:sym typeface="Calibri"/>
                </a:rPr>
                <a:t>01</a:t>
              </a:r>
              <a:endParaRPr b="1" i="0" sz="2800" u="none" cap="none" strike="noStrike">
                <a:solidFill>
                  <a:srgbClr val="7150A0"/>
                </a:solidFill>
                <a:latin typeface="Calibri"/>
                <a:ea typeface="Calibri"/>
                <a:cs typeface="Calibri"/>
                <a:sym typeface="Calibri"/>
              </a:endParaRPr>
            </a:p>
          </p:txBody>
        </p:sp>
        <p:grpSp>
          <p:nvGrpSpPr>
            <p:cNvPr id="205" name="Google Shape;205;p15"/>
            <p:cNvGrpSpPr/>
            <p:nvPr/>
          </p:nvGrpSpPr>
          <p:grpSpPr>
            <a:xfrm>
              <a:off x="1071996" y="1582028"/>
              <a:ext cx="140792" cy="140258"/>
              <a:chOff x="3427964" y="2244682"/>
              <a:chExt cx="225891" cy="225034"/>
            </a:xfrm>
          </p:grpSpPr>
          <p:sp>
            <p:nvSpPr>
              <p:cNvPr id="206" name="Google Shape;206;p15"/>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15"/>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208" name="Google Shape;208;p15"/>
          <p:cNvGrpSpPr/>
          <p:nvPr/>
        </p:nvGrpSpPr>
        <p:grpSpPr>
          <a:xfrm>
            <a:off x="541714" y="2665043"/>
            <a:ext cx="7393688" cy="873643"/>
            <a:chOff x="541714" y="1466837"/>
            <a:chExt cx="7393688" cy="873643"/>
          </a:xfrm>
        </p:grpSpPr>
        <p:sp>
          <p:nvSpPr>
            <p:cNvPr id="209" name="Google Shape;209;p15"/>
            <p:cNvSpPr/>
            <p:nvPr/>
          </p:nvSpPr>
          <p:spPr>
            <a:xfrm>
              <a:off x="1356793" y="1564883"/>
              <a:ext cx="6578609"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7150A0"/>
                  </a:solidFill>
                  <a:latin typeface="Calibri"/>
                  <a:ea typeface="Calibri"/>
                  <a:cs typeface="Calibri"/>
                  <a:sym typeface="Calibri"/>
                </a:rPr>
                <a:t>CONEXIÓN CONTIGO MISMO(A)</a:t>
              </a:r>
              <a:br>
                <a:rPr b="1" i="0" lang="es-ES" sz="1400" u="none" cap="none" strike="noStrike">
                  <a:solidFill>
                    <a:srgbClr val="7150A0"/>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Esto implica que, independientemente de los recursos que se utilicen, es más importante conectarse con los afectos, emociones y sentimientos. Dibujar o pintar no debe ser una presión mental en </a:t>
              </a:r>
              <a:r>
                <a:rPr lang="es-ES">
                  <a:latin typeface="Calibri"/>
                  <a:ea typeface="Calibri"/>
                  <a:cs typeface="Calibri"/>
                  <a:sym typeface="Calibri"/>
                </a:rPr>
                <a:t>la</a:t>
              </a:r>
              <a:r>
                <a:rPr b="0" i="0" lang="es-ES" sz="1400" u="none" cap="none" strike="noStrike">
                  <a:solidFill>
                    <a:srgbClr val="000000"/>
                  </a:solidFill>
                  <a:latin typeface="Calibri"/>
                  <a:ea typeface="Calibri"/>
                  <a:cs typeface="Calibri"/>
                  <a:sym typeface="Calibri"/>
                </a:rPr>
                <a:t> cual estructuras de forma rígida lo que vas a producir.</a:t>
              </a:r>
              <a:endParaRPr/>
            </a:p>
          </p:txBody>
        </p:sp>
        <p:sp>
          <p:nvSpPr>
            <p:cNvPr id="210" name="Google Shape;210;p15"/>
            <p:cNvSpPr/>
            <p:nvPr/>
          </p:nvSpPr>
          <p:spPr>
            <a:xfrm>
              <a:off x="541714" y="1466837"/>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7150A0"/>
                  </a:solidFill>
                  <a:latin typeface="Calibri"/>
                  <a:ea typeface="Calibri"/>
                  <a:cs typeface="Calibri"/>
                  <a:sym typeface="Calibri"/>
                </a:rPr>
                <a:t>02</a:t>
              </a:r>
              <a:endParaRPr b="1" i="0" sz="2800" u="none" cap="none" strike="noStrike">
                <a:solidFill>
                  <a:srgbClr val="7150A0"/>
                </a:solidFill>
                <a:latin typeface="Calibri"/>
                <a:ea typeface="Calibri"/>
                <a:cs typeface="Calibri"/>
                <a:sym typeface="Calibri"/>
              </a:endParaRPr>
            </a:p>
          </p:txBody>
        </p:sp>
        <p:grpSp>
          <p:nvGrpSpPr>
            <p:cNvPr id="211" name="Google Shape;211;p15"/>
            <p:cNvGrpSpPr/>
            <p:nvPr/>
          </p:nvGrpSpPr>
          <p:grpSpPr>
            <a:xfrm>
              <a:off x="1071996" y="1582028"/>
              <a:ext cx="140792" cy="140258"/>
              <a:chOff x="3427964" y="2244682"/>
              <a:chExt cx="225891" cy="225034"/>
            </a:xfrm>
          </p:grpSpPr>
          <p:sp>
            <p:nvSpPr>
              <p:cNvPr id="212" name="Google Shape;212;p15"/>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15"/>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214" name="Google Shape;214;p15"/>
          <p:cNvGrpSpPr/>
          <p:nvPr/>
        </p:nvGrpSpPr>
        <p:grpSpPr>
          <a:xfrm>
            <a:off x="541714" y="3669349"/>
            <a:ext cx="7393688" cy="1067542"/>
            <a:chOff x="541714" y="1466837"/>
            <a:chExt cx="7393688" cy="1067542"/>
          </a:xfrm>
        </p:grpSpPr>
        <p:sp>
          <p:nvSpPr>
            <p:cNvPr id="215" name="Google Shape;215;p15"/>
            <p:cNvSpPr/>
            <p:nvPr/>
          </p:nvSpPr>
          <p:spPr>
            <a:xfrm>
              <a:off x="1356793" y="1564883"/>
              <a:ext cx="6578609" cy="9694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7150A0"/>
                  </a:solidFill>
                  <a:latin typeface="Calibri"/>
                  <a:ea typeface="Calibri"/>
                  <a:cs typeface="Calibri"/>
                  <a:sym typeface="Calibri"/>
                </a:rPr>
                <a:t>ACTITUD LIBRE Y DE APERTURA</a:t>
              </a:r>
              <a:br>
                <a:rPr b="1" i="0" lang="es-ES" sz="1400" u="none" cap="none" strike="noStrike">
                  <a:solidFill>
                    <a:srgbClr val="7150A0"/>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Esto implica soltar toda atadura y no parametrizarse en un dibujo específico. Una estrategia que puede ayudar a lograr este objetivo es hacer 5 rondas de inhalación, pausa y exhalación enfocando la imaginación en</a:t>
              </a:r>
              <a:r>
                <a:rPr lang="es-ES">
                  <a:latin typeface="Calibri"/>
                  <a:ea typeface="Calibri"/>
                  <a:cs typeface="Calibri"/>
                  <a:sym typeface="Calibri"/>
                </a:rPr>
                <a:t> </a:t>
              </a:r>
              <a:r>
                <a:rPr b="0" i="0" lang="es-ES" sz="1400" u="none" cap="none" strike="noStrike">
                  <a:solidFill>
                    <a:srgbClr val="000000"/>
                  </a:solidFill>
                  <a:latin typeface="Calibri"/>
                  <a:ea typeface="Calibri"/>
                  <a:cs typeface="Calibri"/>
                  <a:sym typeface="Calibri"/>
                </a:rPr>
                <a:t>un punto de color blanco. Mientras menos imágenes o estructuras mentales mayor efectividad en la técnica.</a:t>
              </a:r>
              <a:endParaRPr/>
            </a:p>
          </p:txBody>
        </p:sp>
        <p:sp>
          <p:nvSpPr>
            <p:cNvPr id="216" name="Google Shape;216;p15"/>
            <p:cNvSpPr/>
            <p:nvPr/>
          </p:nvSpPr>
          <p:spPr>
            <a:xfrm>
              <a:off x="541714" y="1466837"/>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7150A0"/>
                  </a:solidFill>
                  <a:latin typeface="Calibri"/>
                  <a:ea typeface="Calibri"/>
                  <a:cs typeface="Calibri"/>
                  <a:sym typeface="Calibri"/>
                </a:rPr>
                <a:t>03</a:t>
              </a:r>
              <a:endParaRPr b="1" i="0" sz="2800" u="none" cap="none" strike="noStrike">
                <a:solidFill>
                  <a:srgbClr val="7150A0"/>
                </a:solidFill>
                <a:latin typeface="Calibri"/>
                <a:ea typeface="Calibri"/>
                <a:cs typeface="Calibri"/>
                <a:sym typeface="Calibri"/>
              </a:endParaRPr>
            </a:p>
          </p:txBody>
        </p:sp>
        <p:grpSp>
          <p:nvGrpSpPr>
            <p:cNvPr id="217" name="Google Shape;217;p15"/>
            <p:cNvGrpSpPr/>
            <p:nvPr/>
          </p:nvGrpSpPr>
          <p:grpSpPr>
            <a:xfrm>
              <a:off x="1071996" y="1582028"/>
              <a:ext cx="140792" cy="140258"/>
              <a:chOff x="3427964" y="2244682"/>
              <a:chExt cx="225891" cy="225034"/>
            </a:xfrm>
          </p:grpSpPr>
          <p:sp>
            <p:nvSpPr>
              <p:cNvPr id="218" name="Google Shape;218;p15"/>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 name="Google Shape;219;p15"/>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EL DIBUJO COMO TÉCNICA DE EXPRESIÓN </a:t>
            </a:r>
            <a:endParaRPr/>
          </a:p>
        </p:txBody>
      </p:sp>
      <p:cxnSp>
        <p:nvCxnSpPr>
          <p:cNvPr id="225" name="Google Shape;225;p16"/>
          <p:cNvCxnSpPr/>
          <p:nvPr/>
        </p:nvCxnSpPr>
        <p:spPr>
          <a:xfrm>
            <a:off x="1139343" y="1660235"/>
            <a:ext cx="0" cy="2140488"/>
          </a:xfrm>
          <a:prstGeom prst="straightConnector1">
            <a:avLst/>
          </a:prstGeom>
          <a:noFill/>
          <a:ln cap="flat" cmpd="sng" w="9525">
            <a:solidFill>
              <a:srgbClr val="7150A0"/>
            </a:solidFill>
            <a:prstDash val="solid"/>
            <a:round/>
            <a:headEnd len="sm" w="sm" type="none"/>
            <a:tailEnd len="sm" w="sm" type="none"/>
          </a:ln>
        </p:spPr>
      </p:cxnSp>
      <p:grpSp>
        <p:nvGrpSpPr>
          <p:cNvPr id="226" name="Google Shape;226;p16"/>
          <p:cNvGrpSpPr/>
          <p:nvPr/>
        </p:nvGrpSpPr>
        <p:grpSpPr>
          <a:xfrm>
            <a:off x="541714" y="1466837"/>
            <a:ext cx="7393688" cy="873643"/>
            <a:chOff x="541714" y="1466837"/>
            <a:chExt cx="7393688" cy="873643"/>
          </a:xfrm>
        </p:grpSpPr>
        <p:sp>
          <p:nvSpPr>
            <p:cNvPr id="227" name="Google Shape;227;p16"/>
            <p:cNvSpPr/>
            <p:nvPr/>
          </p:nvSpPr>
          <p:spPr>
            <a:xfrm>
              <a:off x="1356793" y="1564883"/>
              <a:ext cx="6578609"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7150A0"/>
                  </a:solidFill>
                  <a:latin typeface="Calibri"/>
                  <a:ea typeface="Calibri"/>
                  <a:cs typeface="Calibri"/>
                  <a:sym typeface="Calibri"/>
                </a:rPr>
                <a:t>CONEXIÓN MENTE, EMOCIÓN Y MANOS</a:t>
              </a:r>
              <a:br>
                <a:rPr b="1" i="0" lang="es-ES" sz="1400" u="none" cap="none" strike="noStrike">
                  <a:solidFill>
                    <a:srgbClr val="7150A0"/>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Esta etapa implica hacer primeros intentos de dibujo donde puedes ayudarte en simples trazos o rayones sin tener que producir nada específico. Solo deja que tus manos o mano grafique con libertad. Inicialmente gráfica con emoción y no dirigido con un objetivo.</a:t>
              </a:r>
              <a:endParaRPr/>
            </a:p>
          </p:txBody>
        </p:sp>
        <p:sp>
          <p:nvSpPr>
            <p:cNvPr id="228" name="Google Shape;228;p16"/>
            <p:cNvSpPr/>
            <p:nvPr/>
          </p:nvSpPr>
          <p:spPr>
            <a:xfrm>
              <a:off x="541714" y="1466837"/>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7150A0"/>
                  </a:solidFill>
                  <a:latin typeface="Calibri"/>
                  <a:ea typeface="Calibri"/>
                  <a:cs typeface="Calibri"/>
                  <a:sym typeface="Calibri"/>
                </a:rPr>
                <a:t>04</a:t>
              </a:r>
              <a:endParaRPr b="1" i="0" sz="2800" u="none" cap="none" strike="noStrike">
                <a:solidFill>
                  <a:srgbClr val="7150A0"/>
                </a:solidFill>
                <a:latin typeface="Calibri"/>
                <a:ea typeface="Calibri"/>
                <a:cs typeface="Calibri"/>
                <a:sym typeface="Calibri"/>
              </a:endParaRPr>
            </a:p>
          </p:txBody>
        </p:sp>
        <p:grpSp>
          <p:nvGrpSpPr>
            <p:cNvPr id="229" name="Google Shape;229;p16"/>
            <p:cNvGrpSpPr/>
            <p:nvPr/>
          </p:nvGrpSpPr>
          <p:grpSpPr>
            <a:xfrm>
              <a:off x="1071996" y="1582028"/>
              <a:ext cx="140792" cy="140258"/>
              <a:chOff x="3427964" y="2244682"/>
              <a:chExt cx="225891" cy="225034"/>
            </a:xfrm>
          </p:grpSpPr>
          <p:sp>
            <p:nvSpPr>
              <p:cNvPr id="230" name="Google Shape;230;p16"/>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16"/>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232" name="Google Shape;232;p16"/>
          <p:cNvGrpSpPr/>
          <p:nvPr/>
        </p:nvGrpSpPr>
        <p:grpSpPr>
          <a:xfrm>
            <a:off x="541714" y="2471144"/>
            <a:ext cx="7393688" cy="1067542"/>
            <a:chOff x="541714" y="1466837"/>
            <a:chExt cx="7393688" cy="1067542"/>
          </a:xfrm>
        </p:grpSpPr>
        <p:sp>
          <p:nvSpPr>
            <p:cNvPr id="233" name="Google Shape;233;p16"/>
            <p:cNvSpPr/>
            <p:nvPr/>
          </p:nvSpPr>
          <p:spPr>
            <a:xfrm>
              <a:off x="1356793" y="1564883"/>
              <a:ext cx="6578609" cy="9694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7150A0"/>
                  </a:solidFill>
                  <a:latin typeface="Calibri"/>
                  <a:ea typeface="Calibri"/>
                  <a:cs typeface="Calibri"/>
                  <a:sym typeface="Calibri"/>
                </a:rPr>
                <a:t>ESCENARIO </a:t>
              </a:r>
              <a:br>
                <a:rPr b="1" i="0" lang="es-ES" sz="1400" u="none" cap="none" strike="noStrike">
                  <a:solidFill>
                    <a:srgbClr val="7150A0"/>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Después de haber ensayado con la mayor libertad</a:t>
              </a:r>
              <a:r>
                <a:rPr lang="es-ES">
                  <a:latin typeface="Calibri"/>
                  <a:ea typeface="Calibri"/>
                  <a:cs typeface="Calibri"/>
                  <a:sym typeface="Calibri"/>
                </a:rPr>
                <a:t>, p</a:t>
              </a:r>
              <a:r>
                <a:rPr b="0" i="0" lang="es-ES" sz="1400" u="none" cap="none" strike="noStrike">
                  <a:solidFill>
                    <a:srgbClr val="000000"/>
                  </a:solidFill>
                  <a:latin typeface="Calibri"/>
                  <a:ea typeface="Calibri"/>
                  <a:cs typeface="Calibri"/>
                  <a:sym typeface="Calibri"/>
                </a:rPr>
                <a:t>uedes centrarte ahora en un escenario que enfoque tu estado de ánimo. Puede ser una experiencia pasada,  actual o algún deseo futuro. Elige los elementos que acompañen tu dibujo. O también puede ser un sólo elemento si así lo prefieres.</a:t>
              </a:r>
              <a:endParaRPr/>
            </a:p>
          </p:txBody>
        </p:sp>
        <p:sp>
          <p:nvSpPr>
            <p:cNvPr id="234" name="Google Shape;234;p16"/>
            <p:cNvSpPr/>
            <p:nvPr/>
          </p:nvSpPr>
          <p:spPr>
            <a:xfrm>
              <a:off x="541714" y="1466837"/>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7150A0"/>
                  </a:solidFill>
                  <a:latin typeface="Calibri"/>
                  <a:ea typeface="Calibri"/>
                  <a:cs typeface="Calibri"/>
                  <a:sym typeface="Calibri"/>
                </a:rPr>
                <a:t>05</a:t>
              </a:r>
              <a:endParaRPr b="1" i="0" sz="2800" u="none" cap="none" strike="noStrike">
                <a:solidFill>
                  <a:srgbClr val="7150A0"/>
                </a:solidFill>
                <a:latin typeface="Calibri"/>
                <a:ea typeface="Calibri"/>
                <a:cs typeface="Calibri"/>
                <a:sym typeface="Calibri"/>
              </a:endParaRPr>
            </a:p>
          </p:txBody>
        </p:sp>
        <p:grpSp>
          <p:nvGrpSpPr>
            <p:cNvPr id="235" name="Google Shape;235;p16"/>
            <p:cNvGrpSpPr/>
            <p:nvPr/>
          </p:nvGrpSpPr>
          <p:grpSpPr>
            <a:xfrm>
              <a:off x="1071996" y="1582028"/>
              <a:ext cx="140792" cy="140258"/>
              <a:chOff x="3427964" y="2244682"/>
              <a:chExt cx="225891" cy="225034"/>
            </a:xfrm>
          </p:grpSpPr>
          <p:sp>
            <p:nvSpPr>
              <p:cNvPr id="236" name="Google Shape;236;p16"/>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16"/>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238" name="Google Shape;238;p16"/>
          <p:cNvGrpSpPr/>
          <p:nvPr/>
        </p:nvGrpSpPr>
        <p:grpSpPr>
          <a:xfrm>
            <a:off x="541714" y="3669349"/>
            <a:ext cx="7393688" cy="873643"/>
            <a:chOff x="541714" y="1466837"/>
            <a:chExt cx="7393688" cy="873643"/>
          </a:xfrm>
        </p:grpSpPr>
        <p:sp>
          <p:nvSpPr>
            <p:cNvPr id="239" name="Google Shape;239;p16"/>
            <p:cNvSpPr/>
            <p:nvPr/>
          </p:nvSpPr>
          <p:spPr>
            <a:xfrm>
              <a:off x="1356793" y="1564883"/>
              <a:ext cx="6578609"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7150A0"/>
                  </a:solidFill>
                  <a:latin typeface="Calibri"/>
                  <a:ea typeface="Calibri"/>
                  <a:cs typeface="Calibri"/>
                  <a:sym typeface="Calibri"/>
                </a:rPr>
                <a:t>VISUALIZA TU PRODUCTO FINAL</a:t>
              </a:r>
              <a:br>
                <a:rPr b="1" i="0" lang="es-ES" sz="1400" u="none" cap="none" strike="noStrike">
                  <a:solidFill>
                    <a:srgbClr val="7150A0"/>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Una vez que has desarrollado el dibujo. Tómate unos segundos para ver todos los detalles, elementos, colores. Luego, hazte la pregunta ¿Qué representa este dibujo en mi vida? ¿Qué me ha motivado a hacer esta representación?</a:t>
              </a:r>
              <a:endParaRPr/>
            </a:p>
          </p:txBody>
        </p:sp>
        <p:sp>
          <p:nvSpPr>
            <p:cNvPr id="240" name="Google Shape;240;p16"/>
            <p:cNvSpPr/>
            <p:nvPr/>
          </p:nvSpPr>
          <p:spPr>
            <a:xfrm>
              <a:off x="541714" y="1466837"/>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7150A0"/>
                  </a:solidFill>
                  <a:latin typeface="Calibri"/>
                  <a:ea typeface="Calibri"/>
                  <a:cs typeface="Calibri"/>
                  <a:sym typeface="Calibri"/>
                </a:rPr>
                <a:t>06</a:t>
              </a:r>
              <a:endParaRPr b="1" i="0" sz="2800" u="none" cap="none" strike="noStrike">
                <a:solidFill>
                  <a:srgbClr val="7150A0"/>
                </a:solidFill>
                <a:latin typeface="Calibri"/>
                <a:ea typeface="Calibri"/>
                <a:cs typeface="Calibri"/>
                <a:sym typeface="Calibri"/>
              </a:endParaRPr>
            </a:p>
          </p:txBody>
        </p:sp>
        <p:grpSp>
          <p:nvGrpSpPr>
            <p:cNvPr id="241" name="Google Shape;241;p16"/>
            <p:cNvGrpSpPr/>
            <p:nvPr/>
          </p:nvGrpSpPr>
          <p:grpSpPr>
            <a:xfrm>
              <a:off x="1071996" y="1582028"/>
              <a:ext cx="140792" cy="140258"/>
              <a:chOff x="3427964" y="2244682"/>
              <a:chExt cx="225891" cy="225034"/>
            </a:xfrm>
          </p:grpSpPr>
          <p:sp>
            <p:nvSpPr>
              <p:cNvPr id="242" name="Google Shape;242;p16"/>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3" name="Google Shape;243;p16"/>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244" name="Google Shape;244;p16"/>
          <p:cNvSpPr/>
          <p:nvPr/>
        </p:nvSpPr>
        <p:spPr>
          <a:xfrm>
            <a:off x="505981" y="923697"/>
            <a:ext cx="720449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PASOS PARA REALIZAR LA TÉCNICA DEL DIBUJO COMO MEDIO DE EXPRESIÓN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7"/>
          <p:cNvSpPr txBox="1"/>
          <p:nvPr/>
        </p:nvSpPr>
        <p:spPr>
          <a:xfrm>
            <a:off x="512202" y="921778"/>
            <a:ext cx="3123173" cy="35394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500" u="none" cap="none" strike="noStrike">
                <a:solidFill>
                  <a:schemeClr val="dk1"/>
                </a:solidFill>
                <a:latin typeface="Calibri"/>
                <a:ea typeface="Calibri"/>
                <a:cs typeface="Calibri"/>
                <a:sym typeface="Calibri"/>
              </a:rPr>
              <a:t>PASOS PARA REALIZAR LA TÉCNICA DEL DIBUJO COMO MEDIO DE EXPRESIÓN</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None/>
            </a:pPr>
            <a:r>
              <a:rPr b="0" i="0" lang="es-ES" sz="1500" u="none" cap="none" strike="noStrike">
                <a:solidFill>
                  <a:schemeClr val="dk1"/>
                </a:solidFill>
                <a:latin typeface="Calibri"/>
                <a:ea typeface="Calibri"/>
                <a:cs typeface="Calibri"/>
                <a:sym typeface="Calibri"/>
              </a:rPr>
              <a:t>Después de haber realizado el dibujo y haber hecho una reflexión sostenida de las razones por la cual se dibujó, es momento de tomar un diario o cuaderno para escribir con libertad todo lo que me hace sentir ese dibujo. Puedes conectarlo con alguna experiencia pasada. Puede escribir cuál ha sido la emoción de mayor fuerza durante el dibujo. Del mismo modo, será importante que detalles cuál es la reflexión que te llevas para emprender cambios si así fuera el caso.</a:t>
            </a:r>
            <a:endParaRPr b="0" i="0" sz="1500" u="none" cap="none" strike="noStrike">
              <a:solidFill>
                <a:schemeClr val="dk1"/>
              </a:solidFill>
              <a:latin typeface="Calibri"/>
              <a:ea typeface="Calibri"/>
              <a:cs typeface="Calibri"/>
              <a:sym typeface="Calibri"/>
            </a:endParaRPr>
          </a:p>
        </p:txBody>
      </p:sp>
      <p:sp>
        <p:nvSpPr>
          <p:cNvPr id="250" name="Google Shape;250;p1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EL DIBUJO COMO TÉCNICA DE EXPRESIÓN </a:t>
            </a:r>
            <a:endParaRPr/>
          </a:p>
        </p:txBody>
      </p:sp>
      <p:pic>
        <p:nvPicPr>
          <p:cNvPr id="251" name="Google Shape;251;p17"/>
          <p:cNvPicPr preferRelativeResize="0"/>
          <p:nvPr/>
        </p:nvPicPr>
        <p:blipFill rotWithShape="1">
          <a:blip r:embed="rId3">
            <a:alphaModFix/>
          </a:blip>
          <a:srcRect b="0" l="16413" r="10670" t="0"/>
          <a:stretch/>
        </p:blipFill>
        <p:spPr>
          <a:xfrm>
            <a:off x="3959225" y="921778"/>
            <a:ext cx="4716464" cy="43122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40"/>
          <p:cNvSpPr txBox="1"/>
          <p:nvPr/>
        </p:nvSpPr>
        <p:spPr>
          <a:xfrm>
            <a:off x="1008063" y="3169972"/>
            <a:ext cx="776222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ESPACIO</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PRÁCTICO</a:t>
            </a:r>
            <a:endParaRPr/>
          </a:p>
        </p:txBody>
      </p:sp>
      <p:pic>
        <p:nvPicPr>
          <p:cNvPr id="259" name="Google Shape;259;p4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35"/>
          <p:cNvSpPr/>
          <p:nvPr/>
        </p:nvSpPr>
        <p:spPr>
          <a:xfrm>
            <a:off x="0" y="1"/>
            <a:ext cx="9144000" cy="5715000"/>
          </a:xfrm>
          <a:prstGeom prst="rect">
            <a:avLst/>
          </a:prstGeom>
          <a:solidFill>
            <a:srgbClr val="ED42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0" name="Google Shape;50;p35"/>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51" name="Google Shape;51;p35"/>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 name="Google Shape;52;p35"/>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ES" sz="3300" u="none" cap="none" strike="noStrike">
                <a:solidFill>
                  <a:schemeClr val="lt1"/>
                </a:solidFill>
                <a:latin typeface="Arial"/>
                <a:ea typeface="Arial"/>
                <a:cs typeface="Arial"/>
                <a:sym typeface="Arial"/>
              </a:rPr>
              <a:t>DE LA SESIÓN</a:t>
            </a:r>
            <a:endParaRPr/>
          </a:p>
        </p:txBody>
      </p:sp>
      <p:pic>
        <p:nvPicPr>
          <p:cNvPr id="53" name="Google Shape;53;p35"/>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54" name="Google Shape;54;p35"/>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9"/>
          <p:cNvSpPr/>
          <p:nvPr/>
        </p:nvSpPr>
        <p:spPr>
          <a:xfrm>
            <a:off x="5383033" y="912813"/>
            <a:ext cx="3760967"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5" name="Google Shape;265;p19"/>
          <p:cNvPicPr preferRelativeResize="0"/>
          <p:nvPr/>
        </p:nvPicPr>
        <p:blipFill rotWithShape="1">
          <a:blip r:embed="rId3">
            <a:alphaModFix/>
          </a:blip>
          <a:srcRect b="0" l="8659" r="6563" t="0"/>
          <a:stretch/>
        </p:blipFill>
        <p:spPr>
          <a:xfrm>
            <a:off x="5740575" y="1278579"/>
            <a:ext cx="3045882" cy="3592779"/>
          </a:xfrm>
          <a:prstGeom prst="rect">
            <a:avLst/>
          </a:prstGeom>
          <a:noFill/>
          <a:ln>
            <a:noFill/>
          </a:ln>
        </p:spPr>
      </p:pic>
      <p:sp>
        <p:nvSpPr>
          <p:cNvPr id="266" name="Google Shape;266;p19"/>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ACTIVIDAD</a:t>
            </a:r>
            <a:endParaRPr b="1" i="0" sz="1600" u="none" cap="none" strike="noStrike">
              <a:solidFill>
                <a:srgbClr val="00B1C3"/>
              </a:solidFill>
              <a:latin typeface="Calibri"/>
              <a:ea typeface="Calibri"/>
              <a:cs typeface="Calibri"/>
              <a:sym typeface="Calibri"/>
            </a:endParaRPr>
          </a:p>
        </p:txBody>
      </p:sp>
      <p:grpSp>
        <p:nvGrpSpPr>
          <p:cNvPr id="267" name="Google Shape;267;p19"/>
          <p:cNvGrpSpPr/>
          <p:nvPr/>
        </p:nvGrpSpPr>
        <p:grpSpPr>
          <a:xfrm>
            <a:off x="514858" y="499074"/>
            <a:ext cx="131794" cy="132296"/>
            <a:chOff x="511902" y="912279"/>
            <a:chExt cx="281320" cy="282391"/>
          </a:xfrm>
        </p:grpSpPr>
        <p:sp>
          <p:nvSpPr>
            <p:cNvPr id="268" name="Google Shape;268;p19"/>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9" name="Google Shape;269;p19"/>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sp>
        <p:nvSpPr>
          <p:cNvPr id="270" name="Google Shape;270;p19"/>
          <p:cNvSpPr/>
          <p:nvPr/>
        </p:nvSpPr>
        <p:spPr>
          <a:xfrm>
            <a:off x="503237" y="912813"/>
            <a:ext cx="4792332"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19"/>
          <p:cNvSpPr/>
          <p:nvPr/>
        </p:nvSpPr>
        <p:spPr>
          <a:xfrm>
            <a:off x="684213" y="1245204"/>
            <a:ext cx="4348963" cy="38010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300" u="none" cap="none" strike="noStrike">
                <a:solidFill>
                  <a:srgbClr val="000000"/>
                </a:solidFill>
                <a:latin typeface="Calibri"/>
                <a:ea typeface="Calibri"/>
                <a:cs typeface="Calibri"/>
                <a:sym typeface="Calibri"/>
              </a:rPr>
              <a:t>Actividad 1</a:t>
            </a:r>
            <a:r>
              <a:rPr b="0" i="0" lang="es-ES" sz="1300" u="none" cap="none" strike="noStrike">
                <a:solidFill>
                  <a:srgbClr val="000000"/>
                </a:solidFill>
                <a:latin typeface="Calibri"/>
                <a:ea typeface="Calibri"/>
                <a:cs typeface="Calibri"/>
                <a:sym typeface="Calibri"/>
              </a:rPr>
              <a:t>: Te pedimos que puedas realizar un dibujo a través del uso de lápices de colores, plumones y cartulina blanca u hoja blanca.</a:t>
            </a:r>
            <a:endParaRPr/>
          </a:p>
          <a:p>
            <a:pPr indent="-103188" lvl="0" marL="185738"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300" u="none" cap="none" strike="noStrike">
                <a:solidFill>
                  <a:srgbClr val="000000"/>
                </a:solidFill>
                <a:latin typeface="Calibri"/>
                <a:ea typeface="Calibri"/>
                <a:cs typeface="Calibri"/>
                <a:sym typeface="Calibri"/>
              </a:rPr>
              <a:t>Realiza cada uno de los pasos que se te han sugerido para iniciar la técnica del dibujo. Incluyendo una breve inhalación y exhalación para enfocarte en tus emociones y así empieces a hacer el gráfico.</a:t>
            </a:r>
            <a:endParaRPr/>
          </a:p>
          <a:p>
            <a:pPr indent="0" lvl="0" marL="0" marR="0" rtl="0" algn="l">
              <a:lnSpc>
                <a:spcPct val="100000"/>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300" u="none" cap="none" strike="noStrike">
                <a:solidFill>
                  <a:srgbClr val="000000"/>
                </a:solidFill>
                <a:latin typeface="Calibri"/>
                <a:ea typeface="Calibri"/>
                <a:cs typeface="Calibri"/>
                <a:sym typeface="Calibri"/>
              </a:rPr>
              <a:t>Tomate 10 minutos para poder hacer el ejercicio tratando de enfocar tu atención en el desarrollo del mismo. Puedes acompañarte de una música relajante que te motive a conectarte con tus emociones.</a:t>
            </a:r>
            <a:endParaRPr/>
          </a:p>
          <a:p>
            <a:pPr indent="0" lvl="0" marL="0" marR="0" rtl="0" algn="l">
              <a:lnSpc>
                <a:spcPct val="100000"/>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300" u="none" cap="none" strike="noStrike">
                <a:solidFill>
                  <a:srgbClr val="000000"/>
                </a:solidFill>
                <a:latin typeface="Calibri"/>
                <a:ea typeface="Calibri"/>
                <a:cs typeface="Calibri"/>
                <a:sym typeface="Calibri"/>
              </a:rPr>
              <a:t>En salas de grupo, cada alumno mostrará su dibujo a través del compartido de pantalla y responderá a las siguientes preguntas.</a:t>
            </a:r>
            <a:endParaRPr/>
          </a:p>
          <a:p>
            <a:pPr indent="0" lvl="0" marL="0" marR="0" rtl="0" algn="l">
              <a:lnSpc>
                <a:spcPct val="100000"/>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s-ES" sz="1300" u="none" cap="none" strike="noStrike">
                <a:solidFill>
                  <a:srgbClr val="000000"/>
                </a:solidFill>
                <a:latin typeface="Calibri"/>
                <a:ea typeface="Calibri"/>
                <a:cs typeface="Calibri"/>
                <a:sym typeface="Calibri"/>
              </a:rPr>
              <a:t>¿Qué significa este dibujo para mí?</a:t>
            </a:r>
            <a:endParaRPr/>
          </a:p>
          <a:p>
            <a:pPr indent="0" lvl="0" marL="0" marR="0" rtl="0" algn="l">
              <a:lnSpc>
                <a:spcPct val="100000"/>
              </a:lnSpc>
              <a:spcBef>
                <a:spcPts val="0"/>
              </a:spcBef>
              <a:spcAft>
                <a:spcPts val="0"/>
              </a:spcAft>
              <a:buNone/>
            </a:pPr>
            <a:r>
              <a:rPr b="1" i="0" lang="es-ES" sz="1300" u="none" cap="none" strike="noStrike">
                <a:solidFill>
                  <a:srgbClr val="000000"/>
                </a:solidFill>
                <a:latin typeface="Calibri"/>
                <a:ea typeface="Calibri"/>
                <a:cs typeface="Calibri"/>
                <a:sym typeface="Calibri"/>
              </a:rPr>
              <a:t>¿De qué me doy cuenta ahora y que haré en relación a esto?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0"/>
          <p:cNvSpPr/>
          <p:nvPr/>
        </p:nvSpPr>
        <p:spPr>
          <a:xfrm>
            <a:off x="5383033" y="912813"/>
            <a:ext cx="3760967"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7" name="Google Shape;277;p20"/>
          <p:cNvPicPr preferRelativeResize="0"/>
          <p:nvPr/>
        </p:nvPicPr>
        <p:blipFill rotWithShape="1">
          <a:blip r:embed="rId3">
            <a:alphaModFix/>
          </a:blip>
          <a:srcRect b="0" l="18962" r="17810" t="0"/>
          <a:stretch/>
        </p:blipFill>
        <p:spPr>
          <a:xfrm>
            <a:off x="5732890" y="1280159"/>
            <a:ext cx="3053567" cy="3590224"/>
          </a:xfrm>
          <a:prstGeom prst="rect">
            <a:avLst/>
          </a:prstGeom>
          <a:noFill/>
          <a:ln>
            <a:noFill/>
          </a:ln>
        </p:spPr>
      </p:pic>
      <p:sp>
        <p:nvSpPr>
          <p:cNvPr id="278" name="Google Shape;278;p20"/>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ACTIVIDAD</a:t>
            </a:r>
            <a:endParaRPr b="1" i="0" sz="1600" u="none" cap="none" strike="noStrike">
              <a:solidFill>
                <a:srgbClr val="00B1C3"/>
              </a:solidFill>
              <a:latin typeface="Calibri"/>
              <a:ea typeface="Calibri"/>
              <a:cs typeface="Calibri"/>
              <a:sym typeface="Calibri"/>
            </a:endParaRPr>
          </a:p>
        </p:txBody>
      </p:sp>
      <p:grpSp>
        <p:nvGrpSpPr>
          <p:cNvPr id="279" name="Google Shape;279;p20"/>
          <p:cNvGrpSpPr/>
          <p:nvPr/>
        </p:nvGrpSpPr>
        <p:grpSpPr>
          <a:xfrm>
            <a:off x="514858" y="499074"/>
            <a:ext cx="131794" cy="132296"/>
            <a:chOff x="511902" y="912279"/>
            <a:chExt cx="281320" cy="282391"/>
          </a:xfrm>
        </p:grpSpPr>
        <p:sp>
          <p:nvSpPr>
            <p:cNvPr id="280" name="Google Shape;280;p20"/>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81" name="Google Shape;281;p20"/>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sp>
        <p:nvSpPr>
          <p:cNvPr id="282" name="Google Shape;282;p20"/>
          <p:cNvSpPr/>
          <p:nvPr/>
        </p:nvSpPr>
        <p:spPr>
          <a:xfrm>
            <a:off x="503237" y="912813"/>
            <a:ext cx="4792332"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3" name="Google Shape;283;p20"/>
          <p:cNvSpPr/>
          <p:nvPr/>
        </p:nvSpPr>
        <p:spPr>
          <a:xfrm>
            <a:off x="684213" y="1245204"/>
            <a:ext cx="4348963" cy="360098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300" u="none" cap="none" strike="noStrike">
                <a:solidFill>
                  <a:srgbClr val="000000"/>
                </a:solidFill>
                <a:latin typeface="Calibri"/>
                <a:ea typeface="Calibri"/>
                <a:cs typeface="Calibri"/>
                <a:sym typeface="Calibri"/>
              </a:rPr>
              <a:t>Actividad 1</a:t>
            </a:r>
            <a:r>
              <a:rPr b="0" i="0" lang="es-ES" sz="1300" u="none" cap="none" strike="noStrike">
                <a:solidFill>
                  <a:srgbClr val="000000"/>
                </a:solidFill>
                <a:latin typeface="Calibri"/>
                <a:ea typeface="Calibri"/>
                <a:cs typeface="Calibri"/>
                <a:sym typeface="Calibri"/>
              </a:rPr>
              <a:t>: </a:t>
            </a:r>
            <a:r>
              <a:rPr b="0" i="1" lang="es-ES" sz="1300" u="none" cap="none" strike="noStrike">
                <a:solidFill>
                  <a:srgbClr val="000000"/>
                </a:solidFill>
                <a:latin typeface="Calibri"/>
                <a:ea typeface="Calibri"/>
                <a:cs typeface="Calibri"/>
                <a:sym typeface="Calibri"/>
              </a:rPr>
              <a:t>De  forma individual, una vez que se han disuelto las salas de grupo, hay muchas palabras que podemos emplear cuando pensamos en el “aquí y ahora”. Este documento que vas a elaborar tendrá una orientación de ayuda a fin de utilizarlos apropiadamente cuando se afronte un momento complejo, de presión o de alta exigencia. Desarrolla esta lista tomándote el tiempo necesario para pensar reflexivamente. O también puedes proponer las que te ayuden a conectar con la calma y el estado de presencia. Utiliza esta lista como punto de inicio. Después de haber hecho la lista , haz un círculo en las palabras o frases que más te gusten</a:t>
            </a:r>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1" lang="es-ES" sz="1300" u="none" cap="none" strike="noStrike">
                <a:solidFill>
                  <a:srgbClr val="000000"/>
                </a:solidFill>
                <a:latin typeface="Calibri"/>
                <a:ea typeface="Calibri"/>
                <a:cs typeface="Calibri"/>
                <a:sym typeface="Calibri"/>
              </a:rPr>
              <a:t>A continuación, haz una lista de frases o palabras que mejor conecte contigo. Finalmente elegirás la más potente de todas que te servirán para incluir en los ejercicios de inhalación/exhalación </a:t>
            </a:r>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1" lang="es-ES" sz="1300" u="none" cap="none" strike="noStrike">
                <a:solidFill>
                  <a:srgbClr val="000000"/>
                </a:solidFill>
                <a:latin typeface="Calibri"/>
                <a:ea typeface="Calibri"/>
                <a:cs typeface="Calibri"/>
                <a:sym typeface="Calibri"/>
              </a:rPr>
              <a:t>Tómate unos 5 minutos para hacer la elección.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1"/>
          <p:cNvSpPr txBox="1"/>
          <p:nvPr/>
        </p:nvSpPr>
        <p:spPr>
          <a:xfrm>
            <a:off x="511188" y="920764"/>
            <a:ext cx="3881425" cy="1292662"/>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400"/>
              <a:buFont typeface="Arial"/>
              <a:buChar char="•"/>
            </a:pPr>
            <a:r>
              <a:rPr b="0" i="1" lang="es-ES" sz="1400" u="none" cap="none" strike="noStrike">
                <a:solidFill>
                  <a:schemeClr val="dk1"/>
                </a:solidFill>
                <a:latin typeface="Calibri"/>
                <a:ea typeface="Calibri"/>
                <a:cs typeface="Calibri"/>
                <a:sym typeface="Calibri"/>
              </a:rPr>
              <a:t>Te tomarás 10 minutos para realizar el bloque de inhalación/exhalación añadiendo la frase y/o palabras que has elegido.</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1" lang="es-ES" sz="1400" u="none" cap="none" strike="noStrike">
                <a:solidFill>
                  <a:schemeClr val="dk1"/>
                </a:solidFill>
                <a:latin typeface="Calibri"/>
                <a:ea typeface="Calibri"/>
                <a:cs typeface="Calibri"/>
                <a:sym typeface="Calibri"/>
              </a:rPr>
              <a:t>Al final de ejercicios el facilitador hará una ronda de preguntas para saber cómo se han sentido.</a:t>
            </a:r>
            <a:endParaRPr b="0" i="0" sz="1400" u="none" cap="none" strike="noStrike">
              <a:solidFill>
                <a:schemeClr val="dk1"/>
              </a:solidFill>
              <a:latin typeface="Calibri"/>
              <a:ea typeface="Calibri"/>
              <a:cs typeface="Calibri"/>
              <a:sym typeface="Calibri"/>
            </a:endParaRPr>
          </a:p>
        </p:txBody>
      </p:sp>
      <p:sp>
        <p:nvSpPr>
          <p:cNvPr id="289" name="Google Shape;289;p2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ESPACIO PRÁCTICO</a:t>
            </a:r>
            <a:endParaRPr/>
          </a:p>
        </p:txBody>
      </p:sp>
      <p:pic>
        <p:nvPicPr>
          <p:cNvPr id="290" name="Google Shape;290;p21"/>
          <p:cNvPicPr preferRelativeResize="0"/>
          <p:nvPr/>
        </p:nvPicPr>
        <p:blipFill rotWithShape="1">
          <a:blip r:embed="rId3">
            <a:alphaModFix/>
          </a:blip>
          <a:srcRect b="0" l="25953" r="13394" t="0"/>
          <a:stretch/>
        </p:blipFill>
        <p:spPr>
          <a:xfrm>
            <a:off x="4751388" y="920764"/>
            <a:ext cx="3924300" cy="4313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96" name="Google Shape;296;p41"/>
          <p:cNvGrpSpPr/>
          <p:nvPr/>
        </p:nvGrpSpPr>
        <p:grpSpPr>
          <a:xfrm>
            <a:off x="2506315" y="2194222"/>
            <a:ext cx="4581728" cy="1326557"/>
            <a:chOff x="2403187" y="2211377"/>
            <a:chExt cx="4581728" cy="1326557"/>
          </a:xfrm>
        </p:grpSpPr>
        <p:sp>
          <p:nvSpPr>
            <p:cNvPr id="297" name="Google Shape;297;p41"/>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CONCLUSIONES</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298" name="Google Shape;298;p41"/>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299" name="Google Shape;299;p41"/>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6" name="Google Shape;306;p42"/>
          <p:cNvSpPr txBox="1"/>
          <p:nvPr/>
        </p:nvSpPr>
        <p:spPr>
          <a:xfrm>
            <a:off x="1279545" y="912813"/>
            <a:ext cx="5219226" cy="236988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Mientras más practiquemos los ejercicios de respiración, seremos capaces de estar en mayor control de nuestras emociones y nuestro estado de ánimo.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Las presiones externas pueden ser fuertes y movilizarnos, pero a través de las técnicas de respiración seremos capaces de regular su intensidad, recuperar la calma y finalmente tomar decisiones más adaptativas.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El dibujo como técnica de proyección nos permite expresar emociones guardadas en nuestro inconsciente o preconsciente a fin de aligerar la presión que nos generan en muchas ocasiones.</a:t>
            </a:r>
            <a:endParaRPr/>
          </a:p>
        </p:txBody>
      </p:sp>
      <p:pic>
        <p:nvPicPr>
          <p:cNvPr id="307" name="Google Shape;307;p42"/>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308" name="Google Shape;308;p42"/>
          <p:cNvPicPr preferRelativeResize="0"/>
          <p:nvPr/>
        </p:nvPicPr>
        <p:blipFill rotWithShape="1">
          <a:blip r:embed="rId3">
            <a:alphaModFix/>
          </a:blip>
          <a:srcRect b="0" l="0" r="0" t="0"/>
          <a:stretch/>
        </p:blipFill>
        <p:spPr>
          <a:xfrm>
            <a:off x="1011260" y="1809190"/>
            <a:ext cx="114138" cy="117546"/>
          </a:xfrm>
          <a:prstGeom prst="rect">
            <a:avLst/>
          </a:prstGeom>
          <a:noFill/>
          <a:ln>
            <a:noFill/>
          </a:ln>
        </p:spPr>
      </p:pic>
      <p:sp>
        <p:nvSpPr>
          <p:cNvPr id="309" name="Google Shape;309;p42"/>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0" name="Google Shape;310;p42"/>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311" name="Google Shape;311;p4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a:p>
        </p:txBody>
      </p:sp>
      <p:pic>
        <p:nvPicPr>
          <p:cNvPr id="312" name="Google Shape;312;p42"/>
          <p:cNvPicPr preferRelativeResize="0"/>
          <p:nvPr/>
        </p:nvPicPr>
        <p:blipFill rotWithShape="1">
          <a:blip r:embed="rId3">
            <a:alphaModFix/>
          </a:blip>
          <a:srcRect b="0" l="0" r="0" t="0"/>
          <a:stretch/>
        </p:blipFill>
        <p:spPr>
          <a:xfrm>
            <a:off x="1011260" y="2662396"/>
            <a:ext cx="114138" cy="11754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8" name="Google Shape;318;p43"/>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BIBLIOGRAFÍA</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319" name="Google Shape;319;p43"/>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320" name="Google Shape;320;p43"/>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6" name="Google Shape;326;p44"/>
          <p:cNvSpPr txBox="1"/>
          <p:nvPr/>
        </p:nvSpPr>
        <p:spPr>
          <a:xfrm>
            <a:off x="1279009" y="917823"/>
            <a:ext cx="4774320"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Pollan, Michael. (2012). Cómo cambiar tu mente. Debate.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Goleman Daniel (25ª Edición). Parte I: El Cerebro Emocional. En La Inteligencia Emocional, Ebook, Editorial Kairos. pp. 57 – 84.</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Vanistendael S. La resiliencia un concepto largo tiempo ignorado. Ginebra:Cuadernos Bice;1994</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Eficiencia en las terapias ¿Un paso más allá de la eficacia? Análisis del modelo cognitivo conductual (2018) Facultad de psicología</a:t>
            </a:r>
            <a:endParaRPr/>
          </a:p>
        </p:txBody>
      </p:sp>
      <p:pic>
        <p:nvPicPr>
          <p:cNvPr id="327" name="Google Shape;327;p44"/>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328" name="Google Shape;328;p44"/>
          <p:cNvPicPr preferRelativeResize="0"/>
          <p:nvPr/>
        </p:nvPicPr>
        <p:blipFill rotWithShape="1">
          <a:blip r:embed="rId3">
            <a:alphaModFix/>
          </a:blip>
          <a:srcRect b="0" l="0" r="0" t="0"/>
          <a:stretch/>
        </p:blipFill>
        <p:spPr>
          <a:xfrm>
            <a:off x="1008064" y="1405435"/>
            <a:ext cx="103867" cy="106967"/>
          </a:xfrm>
          <a:prstGeom prst="rect">
            <a:avLst/>
          </a:prstGeom>
          <a:noFill/>
          <a:ln>
            <a:noFill/>
          </a:ln>
        </p:spPr>
      </p:pic>
      <p:sp>
        <p:nvSpPr>
          <p:cNvPr id="329" name="Google Shape;329;p4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30" name="Google Shape;330;p44"/>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331" name="Google Shape;331;p4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a:p>
        </p:txBody>
      </p:sp>
      <p:pic>
        <p:nvPicPr>
          <p:cNvPr id="332" name="Google Shape;332;p44"/>
          <p:cNvPicPr preferRelativeResize="0"/>
          <p:nvPr/>
        </p:nvPicPr>
        <p:blipFill rotWithShape="1">
          <a:blip r:embed="rId3">
            <a:alphaModFix/>
          </a:blip>
          <a:srcRect b="0" l="0" r="0" t="0"/>
          <a:stretch/>
        </p:blipFill>
        <p:spPr>
          <a:xfrm>
            <a:off x="1008064" y="2041539"/>
            <a:ext cx="103867" cy="106967"/>
          </a:xfrm>
          <a:prstGeom prst="rect">
            <a:avLst/>
          </a:prstGeom>
          <a:noFill/>
          <a:ln>
            <a:noFill/>
          </a:ln>
        </p:spPr>
      </p:pic>
      <p:pic>
        <p:nvPicPr>
          <p:cNvPr id="333" name="Google Shape;333;p44"/>
          <p:cNvPicPr preferRelativeResize="0"/>
          <p:nvPr/>
        </p:nvPicPr>
        <p:blipFill rotWithShape="1">
          <a:blip r:embed="rId3">
            <a:alphaModFix/>
          </a:blip>
          <a:srcRect b="0" l="0" r="0" t="0"/>
          <a:stretch/>
        </p:blipFill>
        <p:spPr>
          <a:xfrm>
            <a:off x="1008064" y="2662641"/>
            <a:ext cx="103867" cy="1069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39" name="Google Shape;339;p45"/>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36"/>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 name="Google Shape;61;p36"/>
          <p:cNvSpPr txBox="1"/>
          <p:nvPr/>
        </p:nvSpPr>
        <p:spPr>
          <a:xfrm>
            <a:off x="1282299" y="918372"/>
            <a:ext cx="5636700" cy="280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El ser humano se encuentra en un proceso constante de aprendizaje. Igual que aprendimos a hablar y caminar, o efectuar cualquier otra tarea de tipo cognitiva y/o motora, podemos con mucho provecho aprender a respirar. Un espacio de entrenamiento respiratorio nos puede resultar muy beneficioso a nivel integral.</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A través de la respiración podemos desarrollar mayor flexibilidad cognitiva, además de ayudarnos a fortalecer el área del autoconocimiento. La respiración nos permite profundizar y ser más conscientes </a:t>
            </a:r>
            <a:r>
              <a:rPr lang="es-ES">
                <a:solidFill>
                  <a:srgbClr val="262626"/>
                </a:solidFill>
                <a:latin typeface="Calibri"/>
                <a:ea typeface="Calibri"/>
                <a:cs typeface="Calibri"/>
                <a:sym typeface="Calibri"/>
              </a:rPr>
              <a:t>del</a:t>
            </a:r>
            <a:r>
              <a:rPr b="0" i="0" lang="es-ES" sz="1400" u="none" cap="none" strike="noStrike">
                <a:solidFill>
                  <a:srgbClr val="262626"/>
                </a:solidFill>
                <a:latin typeface="Calibri"/>
                <a:ea typeface="Calibri"/>
                <a:cs typeface="Calibri"/>
                <a:sym typeface="Calibri"/>
              </a:rPr>
              <a:t> funcionamiento de nuestro organismo y del estado de ánimo en situaciones variadas.</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El dibujo es un medio para expresarnos emocionalmente y permite ayudar a lograr un m</a:t>
            </a:r>
            <a:r>
              <a:rPr lang="es-ES">
                <a:solidFill>
                  <a:srgbClr val="262626"/>
                </a:solidFill>
                <a:latin typeface="Calibri"/>
                <a:ea typeface="Calibri"/>
                <a:cs typeface="Calibri"/>
                <a:sym typeface="Calibri"/>
              </a:rPr>
              <a:t>ayor</a:t>
            </a:r>
            <a:r>
              <a:rPr b="0" i="0" lang="es-ES" sz="1400" u="none" cap="none" strike="noStrike">
                <a:solidFill>
                  <a:srgbClr val="262626"/>
                </a:solidFill>
                <a:latin typeface="Calibri"/>
                <a:ea typeface="Calibri"/>
                <a:cs typeface="Calibri"/>
                <a:sym typeface="Calibri"/>
              </a:rPr>
              <a:t> equilibrio. </a:t>
            </a:r>
            <a:endParaRPr/>
          </a:p>
        </p:txBody>
      </p:sp>
      <p:pic>
        <p:nvPicPr>
          <p:cNvPr id="62" name="Google Shape;62;p36"/>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63" name="Google Shape;63;p36"/>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4" name="Google Shape;64;p36"/>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65" name="Google Shape;65;p36"/>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3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pic>
        <p:nvPicPr>
          <p:cNvPr id="67" name="Google Shape;67;p36"/>
          <p:cNvPicPr preferRelativeResize="0"/>
          <p:nvPr/>
        </p:nvPicPr>
        <p:blipFill rotWithShape="1">
          <a:blip r:embed="rId3">
            <a:alphaModFix/>
          </a:blip>
          <a:srcRect b="0" l="0" r="0" t="0"/>
          <a:stretch/>
        </p:blipFill>
        <p:spPr>
          <a:xfrm>
            <a:off x="1010839" y="2249347"/>
            <a:ext cx="117851" cy="121369"/>
          </a:xfrm>
          <a:prstGeom prst="rect">
            <a:avLst/>
          </a:prstGeom>
          <a:noFill/>
          <a:ln>
            <a:noFill/>
          </a:ln>
        </p:spPr>
      </p:pic>
      <p:pic>
        <p:nvPicPr>
          <p:cNvPr id="68" name="Google Shape;68;p36"/>
          <p:cNvPicPr preferRelativeResize="0"/>
          <p:nvPr/>
        </p:nvPicPr>
        <p:blipFill rotWithShape="1">
          <a:blip r:embed="rId3">
            <a:alphaModFix/>
          </a:blip>
          <a:srcRect b="0" l="0" r="0" t="0"/>
          <a:stretch/>
        </p:blipFill>
        <p:spPr>
          <a:xfrm>
            <a:off x="1010839" y="3310158"/>
            <a:ext cx="117851" cy="1213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7"/>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 name="Google Shape;75;p37"/>
          <p:cNvSpPr txBox="1"/>
          <p:nvPr/>
        </p:nvSpPr>
        <p:spPr>
          <a:xfrm>
            <a:off x="1282298" y="918372"/>
            <a:ext cx="5303100" cy="258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400" u="none" cap="none" strike="noStrike">
                <a:solidFill>
                  <a:srgbClr val="262626"/>
                </a:solidFill>
                <a:latin typeface="Calibri"/>
                <a:ea typeface="Calibri"/>
                <a:cs typeface="Calibri"/>
                <a:sym typeface="Calibri"/>
              </a:rPr>
              <a:t>Durante esta sesión:</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0" i="0" lang="es-ES" sz="1400" u="none" cap="none" strike="noStrike">
                <a:solidFill>
                  <a:srgbClr val="262626"/>
                </a:solidFill>
                <a:latin typeface="Calibri"/>
                <a:ea typeface="Calibri"/>
                <a:cs typeface="Calibri"/>
                <a:sym typeface="Calibri"/>
              </a:rPr>
              <a:t>Reconocerás la importancia de utilizar la respiración como recurso de autorregulación. Del mismo modo, sab</a:t>
            </a:r>
            <a:r>
              <a:rPr lang="es-ES">
                <a:solidFill>
                  <a:srgbClr val="262626"/>
                </a:solidFill>
                <a:latin typeface="Calibri"/>
                <a:ea typeface="Calibri"/>
                <a:cs typeface="Calibri"/>
                <a:sym typeface="Calibri"/>
              </a:rPr>
              <a:t>rás</a:t>
            </a:r>
            <a:r>
              <a:rPr b="0" i="0" lang="es-ES" sz="1400" u="none" cap="none" strike="noStrike">
                <a:solidFill>
                  <a:srgbClr val="262626"/>
                </a:solidFill>
                <a:latin typeface="Calibri"/>
                <a:ea typeface="Calibri"/>
                <a:cs typeface="Calibri"/>
                <a:sym typeface="Calibri"/>
              </a:rPr>
              <a:t> cuándo utilizarl</a:t>
            </a:r>
            <a:r>
              <a:rPr lang="es-ES">
                <a:solidFill>
                  <a:srgbClr val="262626"/>
                </a:solidFill>
                <a:latin typeface="Calibri"/>
                <a:ea typeface="Calibri"/>
                <a:cs typeface="Calibri"/>
                <a:sym typeface="Calibri"/>
              </a:rPr>
              <a:t>a</a:t>
            </a:r>
            <a:r>
              <a:rPr b="0" i="0" lang="es-ES" sz="1400" u="none" cap="none" strike="noStrike">
                <a:solidFill>
                  <a:srgbClr val="262626"/>
                </a:solidFill>
                <a:latin typeface="Calibri"/>
                <a:ea typeface="Calibri"/>
                <a:cs typeface="Calibri"/>
                <a:sym typeface="Calibri"/>
              </a:rPr>
              <a:t> apropiadamente según el objetivo.</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0" i="0" lang="es-ES" sz="1400" u="none" cap="none" strike="noStrike">
                <a:solidFill>
                  <a:srgbClr val="262626"/>
                </a:solidFill>
                <a:latin typeface="Calibri"/>
                <a:ea typeface="Calibri"/>
                <a:cs typeface="Calibri"/>
                <a:sym typeface="Calibri"/>
              </a:rPr>
              <a:t>Harás uso de la respiración en etapas programadas para viabilizar su aplicación de forma más estructurada </a:t>
            </a:r>
            <a:r>
              <a:rPr lang="es-ES">
                <a:solidFill>
                  <a:srgbClr val="262626"/>
                </a:solidFill>
                <a:latin typeface="Calibri"/>
                <a:ea typeface="Calibri"/>
                <a:cs typeface="Calibri"/>
                <a:sym typeface="Calibri"/>
              </a:rPr>
              <a:t>de manera que</a:t>
            </a:r>
            <a:r>
              <a:rPr b="0" i="0" lang="es-ES" sz="1400" u="none" cap="none" strike="noStrike">
                <a:solidFill>
                  <a:srgbClr val="262626"/>
                </a:solidFill>
                <a:latin typeface="Calibri"/>
                <a:ea typeface="Calibri"/>
                <a:cs typeface="Calibri"/>
                <a:sym typeface="Calibri"/>
              </a:rPr>
              <a:t> se asegure un mejor efecto a corto plazo.</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0" i="0" lang="es-ES" sz="1400" u="none" cap="none" strike="noStrike">
                <a:solidFill>
                  <a:srgbClr val="262626"/>
                </a:solidFill>
                <a:latin typeface="Calibri"/>
                <a:ea typeface="Calibri"/>
                <a:cs typeface="Calibri"/>
                <a:sym typeface="Calibri"/>
              </a:rPr>
              <a:t>Aplicar</a:t>
            </a:r>
            <a:r>
              <a:rPr lang="es-ES">
                <a:solidFill>
                  <a:srgbClr val="262626"/>
                </a:solidFill>
                <a:latin typeface="Calibri"/>
                <a:ea typeface="Calibri"/>
                <a:cs typeface="Calibri"/>
                <a:sym typeface="Calibri"/>
              </a:rPr>
              <a:t>á</a:t>
            </a:r>
            <a:r>
              <a:rPr b="0" i="0" lang="es-ES" sz="1400" u="none" cap="none" strike="noStrike">
                <a:solidFill>
                  <a:srgbClr val="262626"/>
                </a:solidFill>
                <a:latin typeface="Calibri"/>
                <a:ea typeface="Calibri"/>
                <a:cs typeface="Calibri"/>
                <a:sym typeface="Calibri"/>
              </a:rPr>
              <a:t>s el dibujo como medio de expresión de intereses, necesidades o temores que puedan afectar tu equilibrio emocional.</a:t>
            </a:r>
            <a:endParaRPr/>
          </a:p>
        </p:txBody>
      </p:sp>
      <p:pic>
        <p:nvPicPr>
          <p:cNvPr id="76" name="Google Shape;76;p37"/>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7" name="Google Shape;77;p37"/>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8" name="Google Shape;78;p37"/>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9" name="Google Shape;79;p37"/>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 name="Google Shape;80;p3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3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 name="Google Shape;87;p38"/>
          <p:cNvSpPr txBox="1"/>
          <p:nvPr/>
        </p:nvSpPr>
        <p:spPr>
          <a:xfrm>
            <a:off x="1008063" y="3169972"/>
            <a:ext cx="776222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RESPIRACIÓN</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EN TRES ETAPAS</a:t>
            </a:r>
            <a:endParaRPr/>
          </a:p>
        </p:txBody>
      </p:sp>
      <p:pic>
        <p:nvPicPr>
          <p:cNvPr id="88" name="Google Shape;88;p38"/>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txBox="1"/>
          <p:nvPr/>
        </p:nvSpPr>
        <p:spPr>
          <a:xfrm>
            <a:off x="511189" y="920764"/>
            <a:ext cx="3110700" cy="39405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Ahora que ya conoces el manejo de la respiración diafragmal, será importante que conozcas algunos complementos a esta técnica que permitirá que logres un manejo de tus emociones. En este sentido, la respiración, que de por sí tiene bastante funcionalidad, cobra mayor fuerza cuando agregamos aspectos como repetición mental de una frase y/o palabra fuerza.</a:t>
            </a:r>
            <a:endParaRPr b="0" i="0" sz="1400" u="none" cap="none" strike="noStrike">
              <a:solidFill>
                <a:srgbClr val="000000"/>
              </a:solidFill>
              <a:latin typeface="Calibri"/>
              <a:ea typeface="Calibri"/>
              <a:cs typeface="Calibri"/>
              <a:sym typeface="Calibri"/>
            </a:endParaRPr>
          </a:p>
          <a:p>
            <a:pPr indent="-76200" lvl="0" marL="177800"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lang="es-ES">
                <a:solidFill>
                  <a:schemeClr val="dk1"/>
                </a:solidFill>
                <a:latin typeface="Calibri"/>
                <a:ea typeface="Calibri"/>
                <a:cs typeface="Calibri"/>
                <a:sym typeface="Calibri"/>
              </a:rPr>
              <a:t>El objetivo </a:t>
            </a:r>
            <a:r>
              <a:rPr b="0" i="0" lang="es-ES" sz="1400" u="none" cap="none" strike="noStrike">
                <a:solidFill>
                  <a:schemeClr val="dk1"/>
                </a:solidFill>
                <a:latin typeface="Calibri"/>
                <a:ea typeface="Calibri"/>
                <a:cs typeface="Calibri"/>
                <a:sym typeface="Calibri"/>
              </a:rPr>
              <a:t> es que logremos un condicionamiento más sólido para hacer una mejor programación de nuestra mente. </a:t>
            </a:r>
            <a:r>
              <a:rPr lang="es-ES">
                <a:solidFill>
                  <a:schemeClr val="dk1"/>
                </a:solidFill>
                <a:latin typeface="Calibri"/>
                <a:ea typeface="Calibri"/>
                <a:cs typeface="Calibri"/>
                <a:sym typeface="Calibri"/>
              </a:rPr>
              <a:t>Además,</a:t>
            </a:r>
            <a:r>
              <a:rPr b="0" i="0" lang="es-ES" sz="1400" u="none" cap="none" strike="noStrike">
                <a:solidFill>
                  <a:schemeClr val="dk1"/>
                </a:solidFill>
                <a:latin typeface="Calibri"/>
                <a:ea typeface="Calibri"/>
                <a:cs typeface="Calibri"/>
                <a:sym typeface="Calibri"/>
              </a:rPr>
              <a:t> es importante utilizar una palabra o frase en el proceso de respiración para “mentalizarnos” en un estado de ánimo.</a:t>
            </a:r>
            <a:endParaRPr b="0" i="0" sz="1400" u="none" cap="none" strike="noStrike">
              <a:solidFill>
                <a:srgbClr val="000000"/>
              </a:solidFill>
              <a:latin typeface="Calibri"/>
              <a:ea typeface="Calibri"/>
              <a:cs typeface="Calibri"/>
              <a:sym typeface="Calibri"/>
            </a:endParaRPr>
          </a:p>
        </p:txBody>
      </p:sp>
      <p:sp>
        <p:nvSpPr>
          <p:cNvPr id="94" name="Google Shape;94;p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EN TRES ETAPAS</a:t>
            </a:r>
            <a:endParaRPr/>
          </a:p>
        </p:txBody>
      </p:sp>
      <p:pic>
        <p:nvPicPr>
          <p:cNvPr id="95" name="Google Shape;95;p5"/>
          <p:cNvPicPr preferRelativeResize="0"/>
          <p:nvPr/>
        </p:nvPicPr>
        <p:blipFill rotWithShape="1">
          <a:blip r:embed="rId3">
            <a:alphaModFix/>
          </a:blip>
          <a:srcRect b="0" l="23306" r="4082" t="0"/>
          <a:stretch/>
        </p:blipFill>
        <p:spPr>
          <a:xfrm>
            <a:off x="3971367" y="921778"/>
            <a:ext cx="4706471" cy="432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EN TRES ETAPAS</a:t>
            </a:r>
            <a:endParaRPr/>
          </a:p>
        </p:txBody>
      </p:sp>
      <p:cxnSp>
        <p:nvCxnSpPr>
          <p:cNvPr id="101" name="Google Shape;101;p6"/>
          <p:cNvCxnSpPr/>
          <p:nvPr/>
        </p:nvCxnSpPr>
        <p:spPr>
          <a:xfrm>
            <a:off x="1139343" y="1183156"/>
            <a:ext cx="0" cy="2140488"/>
          </a:xfrm>
          <a:prstGeom prst="straightConnector1">
            <a:avLst/>
          </a:prstGeom>
          <a:noFill/>
          <a:ln cap="flat" cmpd="sng" w="9525">
            <a:solidFill>
              <a:srgbClr val="00B2C2"/>
            </a:solidFill>
            <a:prstDash val="solid"/>
            <a:round/>
            <a:headEnd len="sm" w="sm" type="none"/>
            <a:tailEnd len="sm" w="sm" type="none"/>
          </a:ln>
        </p:spPr>
      </p:cxnSp>
      <p:grpSp>
        <p:nvGrpSpPr>
          <p:cNvPr id="102" name="Google Shape;102;p6"/>
          <p:cNvGrpSpPr/>
          <p:nvPr/>
        </p:nvGrpSpPr>
        <p:grpSpPr>
          <a:xfrm>
            <a:off x="541714" y="989758"/>
            <a:ext cx="7393688" cy="873643"/>
            <a:chOff x="541714" y="1466837"/>
            <a:chExt cx="7393688" cy="873643"/>
          </a:xfrm>
        </p:grpSpPr>
        <p:sp>
          <p:nvSpPr>
            <p:cNvPr id="103" name="Google Shape;103;p6"/>
            <p:cNvSpPr/>
            <p:nvPr/>
          </p:nvSpPr>
          <p:spPr>
            <a:xfrm>
              <a:off x="1356793" y="1564883"/>
              <a:ext cx="6578609"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2C2"/>
                  </a:solidFill>
                  <a:latin typeface="Calibri"/>
                  <a:ea typeface="Calibri"/>
                  <a:cs typeface="Calibri"/>
                  <a:sym typeface="Calibri"/>
                </a:rPr>
                <a:t>BUSCA UN LUGAR TRANQUILO</a:t>
              </a:r>
              <a:br>
                <a:rPr b="1" i="0" lang="es-ES" sz="1400" u="none" cap="none" strike="noStrike">
                  <a:solidFill>
                    <a:srgbClr val="7150A0"/>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El lugar de preferencia debe estar alejado de ruidos, interrupciones, llamadas telefónicas, interrupción de las personas. De preferencia debe ser un lugar que tenga los menores ruidos posibles y con una adecuada ventilación. Procura que tenga silla.</a:t>
              </a:r>
              <a:endParaRPr/>
            </a:p>
          </p:txBody>
        </p:sp>
        <p:sp>
          <p:nvSpPr>
            <p:cNvPr id="104" name="Google Shape;104;p6"/>
            <p:cNvSpPr/>
            <p:nvPr/>
          </p:nvSpPr>
          <p:spPr>
            <a:xfrm>
              <a:off x="541714" y="1466837"/>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00B2C2"/>
                  </a:solidFill>
                  <a:latin typeface="Calibri"/>
                  <a:ea typeface="Calibri"/>
                  <a:cs typeface="Calibri"/>
                  <a:sym typeface="Calibri"/>
                </a:rPr>
                <a:t>01</a:t>
              </a:r>
              <a:endParaRPr b="1" i="0" sz="2800" u="none" cap="none" strike="noStrike">
                <a:solidFill>
                  <a:srgbClr val="00B2C2"/>
                </a:solidFill>
                <a:latin typeface="Calibri"/>
                <a:ea typeface="Calibri"/>
                <a:cs typeface="Calibri"/>
                <a:sym typeface="Calibri"/>
              </a:endParaRPr>
            </a:p>
          </p:txBody>
        </p:sp>
        <p:grpSp>
          <p:nvGrpSpPr>
            <p:cNvPr id="105" name="Google Shape;105;p6"/>
            <p:cNvGrpSpPr/>
            <p:nvPr/>
          </p:nvGrpSpPr>
          <p:grpSpPr>
            <a:xfrm>
              <a:off x="1071996" y="1582028"/>
              <a:ext cx="140792" cy="140258"/>
              <a:chOff x="3427964" y="2244682"/>
              <a:chExt cx="225891" cy="225034"/>
            </a:xfrm>
          </p:grpSpPr>
          <p:sp>
            <p:nvSpPr>
              <p:cNvPr id="106" name="Google Shape;106;p6"/>
              <p:cNvSpPr/>
              <p:nvPr/>
            </p:nvSpPr>
            <p:spPr>
              <a:xfrm>
                <a:off x="3427964" y="2244682"/>
                <a:ext cx="225891" cy="225034"/>
              </a:xfrm>
              <a:prstGeom prst="ellipse">
                <a:avLst/>
              </a:prstGeom>
              <a:solidFill>
                <a:schemeClr val="lt1"/>
              </a:solidFill>
              <a:ln cap="flat" cmpd="sng" w="19050">
                <a:solidFill>
                  <a:srgbClr val="00B2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6"/>
              <p:cNvSpPr/>
              <p:nvPr/>
            </p:nvSpPr>
            <p:spPr>
              <a:xfrm>
                <a:off x="3482167" y="2298680"/>
                <a:ext cx="117483" cy="117037"/>
              </a:xfrm>
              <a:prstGeom prst="ellipse">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08" name="Google Shape;108;p6"/>
          <p:cNvGrpSpPr/>
          <p:nvPr/>
        </p:nvGrpSpPr>
        <p:grpSpPr>
          <a:xfrm>
            <a:off x="541714" y="1997133"/>
            <a:ext cx="7393688" cy="1067542"/>
            <a:chOff x="541714" y="1466837"/>
            <a:chExt cx="7393688" cy="1067542"/>
          </a:xfrm>
        </p:grpSpPr>
        <p:sp>
          <p:nvSpPr>
            <p:cNvPr id="109" name="Google Shape;109;p6"/>
            <p:cNvSpPr/>
            <p:nvPr/>
          </p:nvSpPr>
          <p:spPr>
            <a:xfrm>
              <a:off x="1356793" y="1564883"/>
              <a:ext cx="6578609" cy="9694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2C2"/>
                  </a:solidFill>
                  <a:latin typeface="Calibri"/>
                  <a:ea typeface="Calibri"/>
                  <a:cs typeface="Calibri"/>
                  <a:sym typeface="Calibri"/>
                </a:rPr>
                <a:t>BUSCA UNA POSTURA CÓMODA</a:t>
              </a:r>
              <a:br>
                <a:rPr b="1" i="0" lang="es-ES" sz="1400" u="none" cap="none" strike="noStrike">
                  <a:solidFill>
                    <a:srgbClr val="00B2C2"/>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Algunas de las posturas más recomendadas son las siguientes: sentarte con la espalda erguida con pies semiseparados, manos sobre los muslos o mano derecha en la boca del estómago y mano izquierda arriba a la altura del corazón. Evita estar acostado pues eso puede producir que sientas somnolencia.</a:t>
              </a:r>
              <a:endParaRPr/>
            </a:p>
          </p:txBody>
        </p:sp>
        <p:sp>
          <p:nvSpPr>
            <p:cNvPr id="110" name="Google Shape;110;p6"/>
            <p:cNvSpPr/>
            <p:nvPr/>
          </p:nvSpPr>
          <p:spPr>
            <a:xfrm>
              <a:off x="541714" y="1466837"/>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00B2C2"/>
                  </a:solidFill>
                  <a:latin typeface="Calibri"/>
                  <a:ea typeface="Calibri"/>
                  <a:cs typeface="Calibri"/>
                  <a:sym typeface="Calibri"/>
                </a:rPr>
                <a:t>02</a:t>
              </a:r>
              <a:endParaRPr b="1" i="0" sz="2800" u="none" cap="none" strike="noStrike">
                <a:solidFill>
                  <a:srgbClr val="00B2C2"/>
                </a:solidFill>
                <a:latin typeface="Calibri"/>
                <a:ea typeface="Calibri"/>
                <a:cs typeface="Calibri"/>
                <a:sym typeface="Calibri"/>
              </a:endParaRPr>
            </a:p>
          </p:txBody>
        </p:sp>
        <p:grpSp>
          <p:nvGrpSpPr>
            <p:cNvPr id="111" name="Google Shape;111;p6"/>
            <p:cNvGrpSpPr/>
            <p:nvPr/>
          </p:nvGrpSpPr>
          <p:grpSpPr>
            <a:xfrm>
              <a:off x="1071996" y="1582028"/>
              <a:ext cx="140792" cy="140258"/>
              <a:chOff x="3427964" y="2244682"/>
              <a:chExt cx="225891" cy="225034"/>
            </a:xfrm>
          </p:grpSpPr>
          <p:sp>
            <p:nvSpPr>
              <p:cNvPr id="112" name="Google Shape;112;p6"/>
              <p:cNvSpPr/>
              <p:nvPr/>
            </p:nvSpPr>
            <p:spPr>
              <a:xfrm>
                <a:off x="3427964" y="2244682"/>
                <a:ext cx="225891" cy="225034"/>
              </a:xfrm>
              <a:prstGeom prst="ellipse">
                <a:avLst/>
              </a:prstGeom>
              <a:solidFill>
                <a:schemeClr val="lt1"/>
              </a:solidFill>
              <a:ln cap="flat" cmpd="sng" w="19050">
                <a:solidFill>
                  <a:srgbClr val="00B2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3" name="Google Shape;113;p6"/>
              <p:cNvSpPr/>
              <p:nvPr/>
            </p:nvSpPr>
            <p:spPr>
              <a:xfrm>
                <a:off x="3482167" y="2298680"/>
                <a:ext cx="117483" cy="117037"/>
              </a:xfrm>
              <a:prstGeom prst="ellipse">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14" name="Google Shape;114;p6"/>
          <p:cNvGrpSpPr/>
          <p:nvPr/>
        </p:nvGrpSpPr>
        <p:grpSpPr>
          <a:xfrm>
            <a:off x="541714" y="3171228"/>
            <a:ext cx="7393688" cy="1298385"/>
            <a:chOff x="541714" y="1429893"/>
            <a:chExt cx="7393688" cy="1298385"/>
          </a:xfrm>
        </p:grpSpPr>
        <p:sp>
          <p:nvSpPr>
            <p:cNvPr id="115" name="Google Shape;115;p6"/>
            <p:cNvSpPr/>
            <p:nvPr/>
          </p:nvSpPr>
          <p:spPr>
            <a:xfrm>
              <a:off x="1356793" y="1564883"/>
              <a:ext cx="6578609" cy="116339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2C2"/>
                  </a:solidFill>
                  <a:latin typeface="Calibri"/>
                  <a:ea typeface="Calibri"/>
                  <a:cs typeface="Calibri"/>
                  <a:sym typeface="Calibri"/>
                </a:rPr>
                <a:t>INICIA INHALACIÓN Y EXHALACIÓN</a:t>
              </a:r>
              <a:br>
                <a:rPr b="1" i="0" lang="es-ES" sz="1400" u="none" cap="none" strike="noStrike">
                  <a:solidFill>
                    <a:srgbClr val="00B2C2"/>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Realiza tres rondas de inhalación, pausa y exhalación. Recuerda aplicar la técnica 5-3-7, para lograr entrar en conexión con tu respiración y tu propio cuerpo. A fin de lograr una mejor conexión, imagina c</a:t>
              </a:r>
              <a:r>
                <a:rPr lang="es-ES">
                  <a:latin typeface="Calibri"/>
                  <a:ea typeface="Calibri"/>
                  <a:cs typeface="Calibri"/>
                  <a:sym typeface="Calibri"/>
                </a:rPr>
                <a:t>ó</a:t>
              </a:r>
              <a:r>
                <a:rPr b="0" i="0" lang="es-ES" sz="1400" u="none" cap="none" strike="noStrike">
                  <a:solidFill>
                    <a:srgbClr val="000000"/>
                  </a:solidFill>
                  <a:latin typeface="Calibri"/>
                  <a:ea typeface="Calibri"/>
                  <a:cs typeface="Calibri"/>
                  <a:sym typeface="Calibri"/>
                </a:rPr>
                <a:t>mo el aire entra por tu respiración </a:t>
              </a:r>
              <a:r>
                <a:rPr lang="es-ES">
                  <a:latin typeface="Calibri"/>
                  <a:ea typeface="Calibri"/>
                  <a:cs typeface="Calibri"/>
                  <a:sym typeface="Calibri"/>
                </a:rPr>
                <a:t>y</a:t>
              </a:r>
              <a:r>
                <a:rPr b="0" i="0" lang="es-ES" sz="1400" u="none" cap="none" strike="noStrike">
                  <a:solidFill>
                    <a:srgbClr val="000000"/>
                  </a:solidFill>
                  <a:latin typeface="Calibri"/>
                  <a:ea typeface="Calibri"/>
                  <a:cs typeface="Calibri"/>
                  <a:sym typeface="Calibri"/>
                </a:rPr>
                <a:t> cómo es expulsado de tus pulmones. Si gustas puedes imaginarlo con un color en particular. (azul, celeste o amarillo)</a:t>
              </a:r>
              <a:endParaRPr/>
            </a:p>
          </p:txBody>
        </p:sp>
        <p:sp>
          <p:nvSpPr>
            <p:cNvPr id="116" name="Google Shape;116;p6"/>
            <p:cNvSpPr/>
            <p:nvPr/>
          </p:nvSpPr>
          <p:spPr>
            <a:xfrm>
              <a:off x="541714" y="1429893"/>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00B2C2"/>
                  </a:solidFill>
                  <a:latin typeface="Calibri"/>
                  <a:ea typeface="Calibri"/>
                  <a:cs typeface="Calibri"/>
                  <a:sym typeface="Calibri"/>
                </a:rPr>
                <a:t>03</a:t>
              </a:r>
              <a:endParaRPr b="1" i="0" sz="2800" u="none" cap="none" strike="noStrike">
                <a:solidFill>
                  <a:srgbClr val="00B2C2"/>
                </a:solidFill>
                <a:latin typeface="Calibri"/>
                <a:ea typeface="Calibri"/>
                <a:cs typeface="Calibri"/>
                <a:sym typeface="Calibri"/>
              </a:endParaRPr>
            </a:p>
          </p:txBody>
        </p:sp>
        <p:grpSp>
          <p:nvGrpSpPr>
            <p:cNvPr id="117" name="Google Shape;117;p6"/>
            <p:cNvGrpSpPr/>
            <p:nvPr/>
          </p:nvGrpSpPr>
          <p:grpSpPr>
            <a:xfrm>
              <a:off x="1071996" y="1582028"/>
              <a:ext cx="140792" cy="140258"/>
              <a:chOff x="3427964" y="2244682"/>
              <a:chExt cx="225891" cy="225034"/>
            </a:xfrm>
          </p:grpSpPr>
          <p:sp>
            <p:nvSpPr>
              <p:cNvPr id="118" name="Google Shape;118;p6"/>
              <p:cNvSpPr/>
              <p:nvPr/>
            </p:nvSpPr>
            <p:spPr>
              <a:xfrm>
                <a:off x="3427964" y="2244682"/>
                <a:ext cx="225891" cy="225034"/>
              </a:xfrm>
              <a:prstGeom prst="ellipse">
                <a:avLst/>
              </a:prstGeom>
              <a:solidFill>
                <a:schemeClr val="lt1"/>
              </a:solidFill>
              <a:ln cap="flat" cmpd="sng" w="19050">
                <a:solidFill>
                  <a:srgbClr val="00B2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9" name="Google Shape;119;p6"/>
              <p:cNvSpPr/>
              <p:nvPr/>
            </p:nvSpPr>
            <p:spPr>
              <a:xfrm>
                <a:off x="3482167" y="2298680"/>
                <a:ext cx="117483" cy="117037"/>
              </a:xfrm>
              <a:prstGeom prst="ellipse">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EN TRES ETAPAS</a:t>
            </a:r>
            <a:endParaRPr/>
          </a:p>
        </p:txBody>
      </p:sp>
      <p:cxnSp>
        <p:nvCxnSpPr>
          <p:cNvPr id="125" name="Google Shape;125;p7"/>
          <p:cNvCxnSpPr/>
          <p:nvPr/>
        </p:nvCxnSpPr>
        <p:spPr>
          <a:xfrm>
            <a:off x="1139343" y="1199059"/>
            <a:ext cx="0" cy="2561908"/>
          </a:xfrm>
          <a:prstGeom prst="straightConnector1">
            <a:avLst/>
          </a:prstGeom>
          <a:noFill/>
          <a:ln cap="flat" cmpd="sng" w="9525">
            <a:solidFill>
              <a:srgbClr val="00B2C2"/>
            </a:solidFill>
            <a:prstDash val="solid"/>
            <a:round/>
            <a:headEnd len="sm" w="sm" type="none"/>
            <a:tailEnd len="sm" w="sm" type="none"/>
          </a:ln>
        </p:spPr>
      </p:cxnSp>
      <p:grpSp>
        <p:nvGrpSpPr>
          <p:cNvPr id="126" name="Google Shape;126;p7"/>
          <p:cNvGrpSpPr/>
          <p:nvPr/>
        </p:nvGrpSpPr>
        <p:grpSpPr>
          <a:xfrm>
            <a:off x="541714" y="989758"/>
            <a:ext cx="7393688" cy="1067542"/>
            <a:chOff x="541714" y="1466837"/>
            <a:chExt cx="7393688" cy="1067542"/>
          </a:xfrm>
        </p:grpSpPr>
        <p:sp>
          <p:nvSpPr>
            <p:cNvPr id="127" name="Google Shape;127;p7"/>
            <p:cNvSpPr/>
            <p:nvPr/>
          </p:nvSpPr>
          <p:spPr>
            <a:xfrm>
              <a:off x="1356793" y="1564883"/>
              <a:ext cx="6578609" cy="9694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2C2"/>
                  </a:solidFill>
                  <a:latin typeface="Calibri"/>
                  <a:ea typeface="Calibri"/>
                  <a:cs typeface="Calibri"/>
                  <a:sym typeface="Calibri"/>
                </a:rPr>
                <a:t>CENTRA UNA FRASE O PALABRA</a:t>
              </a:r>
              <a:br>
                <a:rPr b="1" i="0" lang="es-ES" sz="1400" u="none" cap="none" strike="noStrike">
                  <a:solidFill>
                    <a:srgbClr val="00B2C2"/>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Puedes utilizar frases como "Soy capaz. Estoy en calma/ me siento bien. Soy merecedora / merecedor. Soy capaz. O simplemente utilizar una palabra como “calma” “paz” “tranquilidad”. Procura que sean frases cortas y palabras de fuerza para que l</a:t>
              </a:r>
              <a:r>
                <a:rPr lang="es-ES">
                  <a:latin typeface="Calibri"/>
                  <a:ea typeface="Calibri"/>
                  <a:cs typeface="Calibri"/>
                  <a:sym typeface="Calibri"/>
                </a:rPr>
                <a:t>as</a:t>
              </a:r>
              <a:r>
                <a:rPr b="0" i="0" lang="es-ES" sz="1400" u="none" cap="none" strike="noStrike">
                  <a:solidFill>
                    <a:srgbClr val="000000"/>
                  </a:solidFill>
                  <a:latin typeface="Calibri"/>
                  <a:ea typeface="Calibri"/>
                  <a:cs typeface="Calibri"/>
                  <a:sym typeface="Calibri"/>
                </a:rPr>
                <a:t> instales en tu memoria.</a:t>
              </a:r>
              <a:endParaRPr/>
            </a:p>
          </p:txBody>
        </p:sp>
        <p:sp>
          <p:nvSpPr>
            <p:cNvPr id="128" name="Google Shape;128;p7"/>
            <p:cNvSpPr/>
            <p:nvPr/>
          </p:nvSpPr>
          <p:spPr>
            <a:xfrm>
              <a:off x="541714" y="1466837"/>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00B2C2"/>
                  </a:solidFill>
                  <a:latin typeface="Calibri"/>
                  <a:ea typeface="Calibri"/>
                  <a:cs typeface="Calibri"/>
                  <a:sym typeface="Calibri"/>
                </a:rPr>
                <a:t>04</a:t>
              </a:r>
              <a:endParaRPr b="1" i="0" sz="2800" u="none" cap="none" strike="noStrike">
                <a:solidFill>
                  <a:srgbClr val="00B2C2"/>
                </a:solidFill>
                <a:latin typeface="Calibri"/>
                <a:ea typeface="Calibri"/>
                <a:cs typeface="Calibri"/>
                <a:sym typeface="Calibri"/>
              </a:endParaRPr>
            </a:p>
          </p:txBody>
        </p:sp>
        <p:grpSp>
          <p:nvGrpSpPr>
            <p:cNvPr id="129" name="Google Shape;129;p7"/>
            <p:cNvGrpSpPr/>
            <p:nvPr/>
          </p:nvGrpSpPr>
          <p:grpSpPr>
            <a:xfrm>
              <a:off x="1071996" y="1582028"/>
              <a:ext cx="140792" cy="140258"/>
              <a:chOff x="3427964" y="2244682"/>
              <a:chExt cx="225891" cy="225034"/>
            </a:xfrm>
          </p:grpSpPr>
          <p:sp>
            <p:nvSpPr>
              <p:cNvPr id="130" name="Google Shape;130;p7"/>
              <p:cNvSpPr/>
              <p:nvPr/>
            </p:nvSpPr>
            <p:spPr>
              <a:xfrm>
                <a:off x="3427964" y="2244682"/>
                <a:ext cx="225891" cy="225034"/>
              </a:xfrm>
              <a:prstGeom prst="ellipse">
                <a:avLst/>
              </a:prstGeom>
              <a:solidFill>
                <a:schemeClr val="lt1"/>
              </a:solidFill>
              <a:ln cap="flat" cmpd="sng" w="19050">
                <a:solidFill>
                  <a:srgbClr val="00B2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7"/>
              <p:cNvSpPr/>
              <p:nvPr/>
            </p:nvSpPr>
            <p:spPr>
              <a:xfrm>
                <a:off x="3482167" y="2298680"/>
                <a:ext cx="117483" cy="117037"/>
              </a:xfrm>
              <a:prstGeom prst="ellipse">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32" name="Google Shape;132;p7"/>
          <p:cNvGrpSpPr/>
          <p:nvPr/>
        </p:nvGrpSpPr>
        <p:grpSpPr>
          <a:xfrm>
            <a:off x="541714" y="2160257"/>
            <a:ext cx="7327668" cy="1289149"/>
            <a:chOff x="541714" y="1439129"/>
            <a:chExt cx="7327668" cy="1289149"/>
          </a:xfrm>
        </p:grpSpPr>
        <p:sp>
          <p:nvSpPr>
            <p:cNvPr id="133" name="Google Shape;133;p7"/>
            <p:cNvSpPr/>
            <p:nvPr/>
          </p:nvSpPr>
          <p:spPr>
            <a:xfrm>
              <a:off x="1356794" y="1564883"/>
              <a:ext cx="6512588" cy="116339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2C2"/>
                  </a:solidFill>
                  <a:latin typeface="Calibri"/>
                  <a:ea typeface="Calibri"/>
                  <a:cs typeface="Calibri"/>
                  <a:sym typeface="Calibri"/>
                </a:rPr>
                <a:t>COMBINA RESPIRACIÓN CON FRASE Y/O PALABRA</a:t>
              </a:r>
              <a:br>
                <a:rPr b="1" i="0" lang="es-ES" sz="1400" u="none" cap="none" strike="noStrike">
                  <a:solidFill>
                    <a:srgbClr val="00B2C2"/>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Ahora procedemos a inhalar lentamente pensando en la frase/palabra elegida. (no decirl</a:t>
              </a:r>
              <a:r>
                <a:rPr lang="es-ES">
                  <a:latin typeface="Calibri"/>
                  <a:ea typeface="Calibri"/>
                  <a:cs typeface="Calibri"/>
                  <a:sym typeface="Calibri"/>
                </a:rPr>
                <a:t>a, </a:t>
              </a:r>
              <a:r>
                <a:rPr b="0" i="0" lang="es-ES" sz="1400" u="none" cap="none" strike="noStrike">
                  <a:solidFill>
                    <a:srgbClr val="000000"/>
                  </a:solidFill>
                  <a:latin typeface="Calibri"/>
                  <a:ea typeface="Calibri"/>
                  <a:cs typeface="Calibri"/>
                  <a:sym typeface="Calibri"/>
                </a:rPr>
                <a:t>solo pensarl</a:t>
              </a:r>
              <a:r>
                <a:rPr lang="es-ES">
                  <a:latin typeface="Calibri"/>
                  <a:ea typeface="Calibri"/>
                  <a:cs typeface="Calibri"/>
                  <a:sym typeface="Calibri"/>
                </a:rPr>
                <a:t>a</a:t>
              </a:r>
              <a:r>
                <a:rPr b="0" i="0" lang="es-ES" sz="1400" u="none" cap="none" strike="noStrike">
                  <a:solidFill>
                    <a:srgbClr val="000000"/>
                  </a:solidFill>
                  <a:latin typeface="Calibri"/>
                  <a:ea typeface="Calibri"/>
                  <a:cs typeface="Calibri"/>
                  <a:sym typeface="Calibri"/>
                </a:rPr>
                <a:t>). Lo mismo se realizará durante la exhalación, al dejar salir el aire también repetirás mentalmente la frase/palabra.  El objetivo es que la frase/palabra utilizada </a:t>
              </a:r>
              <a:r>
                <a:rPr lang="es-ES">
                  <a:latin typeface="Calibri"/>
                  <a:ea typeface="Calibri"/>
                  <a:cs typeface="Calibri"/>
                  <a:sym typeface="Calibri"/>
                </a:rPr>
                <a:t>otorgue</a:t>
              </a:r>
              <a:r>
                <a:rPr b="0" i="0" lang="es-ES" sz="1400" u="none" cap="none" strike="noStrike">
                  <a:solidFill>
                    <a:srgbClr val="000000"/>
                  </a:solidFill>
                  <a:latin typeface="Calibri"/>
                  <a:ea typeface="Calibri"/>
                  <a:cs typeface="Calibri"/>
                  <a:sym typeface="Calibri"/>
                </a:rPr>
                <a:t> una sensación de calma como la que brinda la respiración. Puedes realizarlo </a:t>
              </a:r>
              <a:r>
                <a:rPr lang="es-ES">
                  <a:latin typeface="Calibri"/>
                  <a:ea typeface="Calibri"/>
                  <a:cs typeface="Calibri"/>
                  <a:sym typeface="Calibri"/>
                </a:rPr>
                <a:t>durante</a:t>
              </a:r>
              <a:r>
                <a:rPr b="0" i="0" lang="es-ES" sz="1400" u="none" cap="none" strike="noStrike">
                  <a:solidFill>
                    <a:srgbClr val="000000"/>
                  </a:solidFill>
                  <a:latin typeface="Calibri"/>
                  <a:ea typeface="Calibri"/>
                  <a:cs typeface="Calibri"/>
                  <a:sym typeface="Calibri"/>
                </a:rPr>
                <a:t> 7 minutos.</a:t>
              </a:r>
              <a:endParaRPr/>
            </a:p>
          </p:txBody>
        </p:sp>
        <p:sp>
          <p:nvSpPr>
            <p:cNvPr id="134" name="Google Shape;134;p7"/>
            <p:cNvSpPr/>
            <p:nvPr/>
          </p:nvSpPr>
          <p:spPr>
            <a:xfrm>
              <a:off x="541714" y="1439129"/>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00B2C2"/>
                  </a:solidFill>
                  <a:latin typeface="Calibri"/>
                  <a:ea typeface="Calibri"/>
                  <a:cs typeface="Calibri"/>
                  <a:sym typeface="Calibri"/>
                </a:rPr>
                <a:t>05</a:t>
              </a:r>
              <a:endParaRPr b="1" i="0" sz="2800" u="none" cap="none" strike="noStrike">
                <a:solidFill>
                  <a:srgbClr val="00B2C2"/>
                </a:solidFill>
                <a:latin typeface="Calibri"/>
                <a:ea typeface="Calibri"/>
                <a:cs typeface="Calibri"/>
                <a:sym typeface="Calibri"/>
              </a:endParaRPr>
            </a:p>
          </p:txBody>
        </p:sp>
        <p:grpSp>
          <p:nvGrpSpPr>
            <p:cNvPr id="135" name="Google Shape;135;p7"/>
            <p:cNvGrpSpPr/>
            <p:nvPr/>
          </p:nvGrpSpPr>
          <p:grpSpPr>
            <a:xfrm>
              <a:off x="1071996" y="1582028"/>
              <a:ext cx="140792" cy="140258"/>
              <a:chOff x="3427964" y="2244682"/>
              <a:chExt cx="225891" cy="225034"/>
            </a:xfrm>
          </p:grpSpPr>
          <p:sp>
            <p:nvSpPr>
              <p:cNvPr id="136" name="Google Shape;136;p7"/>
              <p:cNvSpPr/>
              <p:nvPr/>
            </p:nvSpPr>
            <p:spPr>
              <a:xfrm>
                <a:off x="3427964" y="2244682"/>
                <a:ext cx="225891" cy="225034"/>
              </a:xfrm>
              <a:prstGeom prst="ellipse">
                <a:avLst/>
              </a:prstGeom>
              <a:solidFill>
                <a:schemeClr val="lt1"/>
              </a:solidFill>
              <a:ln cap="flat" cmpd="sng" w="19050">
                <a:solidFill>
                  <a:srgbClr val="00B2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7"/>
              <p:cNvSpPr/>
              <p:nvPr/>
            </p:nvSpPr>
            <p:spPr>
              <a:xfrm>
                <a:off x="3482167" y="2298680"/>
                <a:ext cx="117483" cy="117037"/>
              </a:xfrm>
              <a:prstGeom prst="ellipse">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38" name="Google Shape;138;p7"/>
          <p:cNvGrpSpPr/>
          <p:nvPr/>
        </p:nvGrpSpPr>
        <p:grpSpPr>
          <a:xfrm>
            <a:off x="541714" y="3554177"/>
            <a:ext cx="7327668" cy="901351"/>
            <a:chOff x="541714" y="1439129"/>
            <a:chExt cx="7327668" cy="901351"/>
          </a:xfrm>
        </p:grpSpPr>
        <p:sp>
          <p:nvSpPr>
            <p:cNvPr id="139" name="Google Shape;139;p7"/>
            <p:cNvSpPr/>
            <p:nvPr/>
          </p:nvSpPr>
          <p:spPr>
            <a:xfrm>
              <a:off x="1356794" y="1564883"/>
              <a:ext cx="651258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2C2"/>
                  </a:solidFill>
                  <a:latin typeface="Calibri"/>
                  <a:ea typeface="Calibri"/>
                  <a:cs typeface="Calibri"/>
                  <a:sym typeface="Calibri"/>
                </a:rPr>
                <a:t>USO SOLO DE RESPIRACIÓN Y EXHALACIÓN  </a:t>
              </a:r>
              <a:br>
                <a:rPr b="1" i="0" lang="es-ES" sz="1400" u="none" cap="none" strike="noStrike">
                  <a:solidFill>
                    <a:srgbClr val="00B2C2"/>
                  </a:solidFill>
                  <a:latin typeface="Calibri"/>
                  <a:ea typeface="Calibri"/>
                  <a:cs typeface="Calibri"/>
                  <a:sym typeface="Calibri"/>
                </a:rPr>
              </a:br>
              <a:r>
                <a:rPr b="0" i="0" lang="es-ES" sz="1400" u="none" cap="none" strike="noStrike">
                  <a:solidFill>
                    <a:srgbClr val="000000"/>
                  </a:solidFill>
                  <a:latin typeface="Calibri"/>
                  <a:ea typeface="Calibri"/>
                  <a:cs typeface="Calibri"/>
                  <a:sym typeface="Calibri"/>
                </a:rPr>
                <a:t>Realiza durante dos minutos solamente inhalación, pausa y exhalación. Ya en esta oportunidad sin repetir la frase/palabra. Ahora solamente concéntrate en la sensación que te ofrece la inhalación y exhalación. Ubica d</a:t>
              </a:r>
              <a:r>
                <a:rPr lang="es-ES">
                  <a:latin typeface="Calibri"/>
                  <a:ea typeface="Calibri"/>
                  <a:cs typeface="Calibri"/>
                  <a:sym typeface="Calibri"/>
                </a:rPr>
                <a:t>ó</a:t>
              </a:r>
              <a:r>
                <a:rPr b="0" i="0" lang="es-ES" sz="1400" u="none" cap="none" strike="noStrike">
                  <a:solidFill>
                    <a:srgbClr val="000000"/>
                  </a:solidFill>
                  <a:latin typeface="Calibri"/>
                  <a:ea typeface="Calibri"/>
                  <a:cs typeface="Calibri"/>
                  <a:sym typeface="Calibri"/>
                </a:rPr>
                <a:t>nde se concentra la mayor relajación.</a:t>
              </a:r>
              <a:endParaRPr/>
            </a:p>
          </p:txBody>
        </p:sp>
        <p:sp>
          <p:nvSpPr>
            <p:cNvPr id="140" name="Google Shape;140;p7"/>
            <p:cNvSpPr/>
            <p:nvPr/>
          </p:nvSpPr>
          <p:spPr>
            <a:xfrm>
              <a:off x="541714" y="1439129"/>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00B2C2"/>
                  </a:solidFill>
                  <a:latin typeface="Calibri"/>
                  <a:ea typeface="Calibri"/>
                  <a:cs typeface="Calibri"/>
                  <a:sym typeface="Calibri"/>
                </a:rPr>
                <a:t>06</a:t>
              </a:r>
              <a:endParaRPr b="1" i="0" sz="2800" u="none" cap="none" strike="noStrike">
                <a:solidFill>
                  <a:srgbClr val="00B2C2"/>
                </a:solidFill>
                <a:latin typeface="Calibri"/>
                <a:ea typeface="Calibri"/>
                <a:cs typeface="Calibri"/>
                <a:sym typeface="Calibri"/>
              </a:endParaRPr>
            </a:p>
          </p:txBody>
        </p:sp>
        <p:grpSp>
          <p:nvGrpSpPr>
            <p:cNvPr id="141" name="Google Shape;141;p7"/>
            <p:cNvGrpSpPr/>
            <p:nvPr/>
          </p:nvGrpSpPr>
          <p:grpSpPr>
            <a:xfrm>
              <a:off x="1071996" y="1582028"/>
              <a:ext cx="140792" cy="140258"/>
              <a:chOff x="3427964" y="2244682"/>
              <a:chExt cx="225891" cy="225034"/>
            </a:xfrm>
          </p:grpSpPr>
          <p:sp>
            <p:nvSpPr>
              <p:cNvPr id="142" name="Google Shape;142;p7"/>
              <p:cNvSpPr/>
              <p:nvPr/>
            </p:nvSpPr>
            <p:spPr>
              <a:xfrm>
                <a:off x="3427964" y="2244682"/>
                <a:ext cx="225891" cy="225034"/>
              </a:xfrm>
              <a:prstGeom prst="ellipse">
                <a:avLst/>
              </a:prstGeom>
              <a:solidFill>
                <a:schemeClr val="lt1"/>
              </a:solidFill>
              <a:ln cap="flat" cmpd="sng" w="19050">
                <a:solidFill>
                  <a:srgbClr val="00B2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3" name="Google Shape;143;p7"/>
              <p:cNvSpPr/>
              <p:nvPr/>
            </p:nvSpPr>
            <p:spPr>
              <a:xfrm>
                <a:off x="3482167" y="2298680"/>
                <a:ext cx="117483" cy="117037"/>
              </a:xfrm>
              <a:prstGeom prst="ellipse">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39"/>
          <p:cNvSpPr txBox="1"/>
          <p:nvPr/>
        </p:nvSpPr>
        <p:spPr>
          <a:xfrm>
            <a:off x="1008063" y="3169972"/>
            <a:ext cx="776222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EL DIBUJO COMO</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TÉCNICA DE EXPRESIÓN</a:t>
            </a:r>
            <a:endParaRPr/>
          </a:p>
        </p:txBody>
      </p:sp>
      <p:pic>
        <p:nvPicPr>
          <p:cNvPr id="151" name="Google Shape;151;p39"/>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